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316" r:id="rId2"/>
    <p:sldId id="323" r:id="rId3"/>
    <p:sldId id="325" r:id="rId4"/>
    <p:sldId id="326" r:id="rId5"/>
    <p:sldId id="327" r:id="rId6"/>
    <p:sldId id="328" r:id="rId7"/>
    <p:sldId id="324" r:id="rId8"/>
    <p:sldId id="330" r:id="rId9"/>
    <p:sldId id="331" r:id="rId10"/>
    <p:sldId id="329" r:id="rId11"/>
    <p:sldId id="333" r:id="rId12"/>
    <p:sldId id="390" r:id="rId13"/>
    <p:sldId id="395" r:id="rId14"/>
    <p:sldId id="396" r:id="rId15"/>
    <p:sldId id="332" r:id="rId16"/>
    <p:sldId id="388" r:id="rId17"/>
    <p:sldId id="393" r:id="rId18"/>
    <p:sldId id="334" r:id="rId19"/>
    <p:sldId id="335" r:id="rId20"/>
    <p:sldId id="387" r:id="rId21"/>
    <p:sldId id="394" r:id="rId22"/>
    <p:sldId id="336" r:id="rId23"/>
    <p:sldId id="339" r:id="rId24"/>
    <p:sldId id="337" r:id="rId25"/>
    <p:sldId id="338" r:id="rId26"/>
    <p:sldId id="340" r:id="rId27"/>
    <p:sldId id="341" r:id="rId28"/>
    <p:sldId id="342" r:id="rId29"/>
    <p:sldId id="346" r:id="rId30"/>
    <p:sldId id="343" r:id="rId31"/>
    <p:sldId id="345" r:id="rId32"/>
    <p:sldId id="347" r:id="rId33"/>
    <p:sldId id="348" r:id="rId34"/>
    <p:sldId id="349" r:id="rId35"/>
    <p:sldId id="350" r:id="rId36"/>
    <p:sldId id="351" r:id="rId37"/>
    <p:sldId id="352" r:id="rId38"/>
    <p:sldId id="353" r:id="rId39"/>
    <p:sldId id="354" r:id="rId40"/>
    <p:sldId id="355" r:id="rId41"/>
    <p:sldId id="356" r:id="rId42"/>
    <p:sldId id="392" r:id="rId43"/>
    <p:sldId id="357" r:id="rId44"/>
    <p:sldId id="358" r:id="rId45"/>
    <p:sldId id="371" r:id="rId46"/>
    <p:sldId id="359" r:id="rId47"/>
    <p:sldId id="360" r:id="rId48"/>
    <p:sldId id="361" r:id="rId49"/>
    <p:sldId id="362" r:id="rId50"/>
    <p:sldId id="363" r:id="rId51"/>
    <p:sldId id="364" r:id="rId52"/>
    <p:sldId id="366" r:id="rId53"/>
    <p:sldId id="367" r:id="rId54"/>
    <p:sldId id="374" r:id="rId55"/>
    <p:sldId id="369" r:id="rId56"/>
    <p:sldId id="365" r:id="rId57"/>
    <p:sldId id="370" r:id="rId58"/>
    <p:sldId id="372" r:id="rId59"/>
    <p:sldId id="375" r:id="rId60"/>
    <p:sldId id="377" r:id="rId61"/>
    <p:sldId id="378" r:id="rId62"/>
    <p:sldId id="376" r:id="rId63"/>
    <p:sldId id="379" r:id="rId64"/>
    <p:sldId id="380" r:id="rId65"/>
    <p:sldId id="381" r:id="rId66"/>
    <p:sldId id="382" r:id="rId67"/>
    <p:sldId id="385" r:id="rId68"/>
    <p:sldId id="384" r:id="rId69"/>
    <p:sldId id="383" r:id="rId70"/>
    <p:sldId id="389" r:id="rId71"/>
    <p:sldId id="391" r:id="rId72"/>
    <p:sldId id="397" r:id="rId73"/>
    <p:sldId id="386" r:id="rId74"/>
  </p:sldIdLst>
  <p:sldSz cx="9144000" cy="6858000" type="screen4x3"/>
  <p:notesSz cx="6735763" cy="9799638"/>
  <p:custDataLst>
    <p:tags r:id="rId7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66"/>
    <a:srgbClr val="009900"/>
    <a:srgbClr val="FF0066"/>
    <a:srgbClr val="FF6600"/>
    <a:srgbClr val="FF3399"/>
    <a:srgbClr val="00CC00"/>
    <a:srgbClr val="66FFFF"/>
    <a:srgbClr val="99FF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9" autoAdjust="0"/>
    <p:restoredTop sz="94622" autoAdjust="0"/>
  </p:normalViewPr>
  <p:slideViewPr>
    <p:cSldViewPr>
      <p:cViewPr varScale="1">
        <p:scale>
          <a:sx n="75" d="100"/>
          <a:sy n="75" d="100"/>
        </p:scale>
        <p:origin x="768" y="108"/>
      </p:cViewPr>
      <p:guideLst>
        <p:guide orient="horz" pos="2160"/>
        <p:guide pos="2880"/>
      </p:guideLst>
    </p:cSldViewPr>
  </p:slideViewPr>
  <p:outlineViewPr>
    <p:cViewPr>
      <p:scale>
        <a:sx n="33" d="100"/>
        <a:sy n="33" d="100"/>
      </p:scale>
      <p:origin x="0" y="439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 Id="rId4" Type="http://schemas.openxmlformats.org/officeDocument/2006/relationships/image" Target="../media/image41.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5" Type="http://schemas.openxmlformats.org/officeDocument/2006/relationships/image" Target="../media/image61.wmf"/><Relationship Id="rId4"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4" Type="http://schemas.openxmlformats.org/officeDocument/2006/relationships/image" Target="../media/image65.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image" Target="../media/image69.wmf"/><Relationship Id="rId4" Type="http://schemas.openxmlformats.org/officeDocument/2006/relationships/image" Target="../media/image72.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 Id="rId5" Type="http://schemas.openxmlformats.org/officeDocument/2006/relationships/image" Target="../media/image80.wmf"/><Relationship Id="rId4" Type="http://schemas.openxmlformats.org/officeDocument/2006/relationships/image" Target="../media/image79.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4"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89.wmf"/><Relationship Id="rId1" Type="http://schemas.openxmlformats.org/officeDocument/2006/relationships/image" Target="../media/image80.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97.wmf"/><Relationship Id="rId2" Type="http://schemas.openxmlformats.org/officeDocument/2006/relationships/image" Target="../media/image96.wmf"/><Relationship Id="rId1" Type="http://schemas.openxmlformats.org/officeDocument/2006/relationships/image" Target="../media/image95.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0.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image" Target="../media/image113.wmf"/><Relationship Id="rId1" Type="http://schemas.openxmlformats.org/officeDocument/2006/relationships/image" Target="../media/image112.wmf"/><Relationship Id="rId5" Type="http://schemas.openxmlformats.org/officeDocument/2006/relationships/image" Target="../media/image116.wmf"/><Relationship Id="rId4" Type="http://schemas.openxmlformats.org/officeDocument/2006/relationships/image" Target="../media/image115.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wmf"/><Relationship Id="rId5" Type="http://schemas.openxmlformats.org/officeDocument/2006/relationships/image" Target="../media/image124.wmf"/><Relationship Id="rId4" Type="http://schemas.openxmlformats.org/officeDocument/2006/relationships/image" Target="../media/image123.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 Id="rId4" Type="http://schemas.openxmlformats.org/officeDocument/2006/relationships/image" Target="../media/image128.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30.wmf"/><Relationship Id="rId1" Type="http://schemas.openxmlformats.org/officeDocument/2006/relationships/image" Target="../media/image12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4" Type="http://schemas.openxmlformats.org/officeDocument/2006/relationships/image" Target="../media/image3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8998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15373" y="0"/>
            <a:ext cx="2918831" cy="489982"/>
          </a:xfrm>
          <a:prstGeom prst="rect">
            <a:avLst/>
          </a:prstGeom>
        </p:spPr>
        <p:txBody>
          <a:bodyPr vert="horz" lIns="91440" tIns="45720" rIns="91440" bIns="45720" rtlCol="0"/>
          <a:lstStyle>
            <a:lvl1pPr algn="r">
              <a:defRPr sz="1200"/>
            </a:lvl1pPr>
          </a:lstStyle>
          <a:p>
            <a:fld id="{70D83155-02ED-431B-9634-92E3FFE80A0E}" type="datetimeFigureOut">
              <a:rPr lang="en-US" smtClean="0"/>
              <a:pPr/>
              <a:t>12/5/2017</a:t>
            </a:fld>
            <a:endParaRPr lang="en-US"/>
          </a:p>
        </p:txBody>
      </p:sp>
      <p:sp>
        <p:nvSpPr>
          <p:cNvPr id="4" name="Footer Placeholder 3"/>
          <p:cNvSpPr>
            <a:spLocks noGrp="1"/>
          </p:cNvSpPr>
          <p:nvPr>
            <p:ph type="ftr" sz="quarter" idx="2"/>
          </p:nvPr>
        </p:nvSpPr>
        <p:spPr>
          <a:xfrm>
            <a:off x="0" y="9307955"/>
            <a:ext cx="2918831" cy="48998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15373" y="9307955"/>
            <a:ext cx="2918831" cy="489982"/>
          </a:xfrm>
          <a:prstGeom prst="rect">
            <a:avLst/>
          </a:prstGeom>
        </p:spPr>
        <p:txBody>
          <a:bodyPr vert="horz" lIns="91440" tIns="45720" rIns="91440" bIns="45720" rtlCol="0" anchor="b"/>
          <a:lstStyle>
            <a:lvl1pPr algn="r">
              <a:defRPr sz="1200"/>
            </a:lvl1pPr>
          </a:lstStyle>
          <a:p>
            <a:fld id="{72716790-14E4-42A0-864E-772E7C596336}" type="slidenum">
              <a:rPr lang="en-US" smtClean="0"/>
              <a:pPr/>
              <a:t>‹#›</a:t>
            </a:fld>
            <a:endParaRPr lang="en-US"/>
          </a:p>
        </p:txBody>
      </p:sp>
    </p:spTree>
    <p:extLst>
      <p:ext uri="{BB962C8B-B14F-4D97-AF65-F5344CB8AC3E}">
        <p14:creationId xmlns:p14="http://schemas.microsoft.com/office/powerpoint/2010/main" val="1258017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8831" cy="48998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15373" y="0"/>
            <a:ext cx="2918831" cy="489982"/>
          </a:xfrm>
          <a:prstGeom prst="rect">
            <a:avLst/>
          </a:prstGeom>
        </p:spPr>
        <p:txBody>
          <a:bodyPr vert="horz" lIns="91440" tIns="45720" rIns="91440" bIns="45720" rtlCol="0"/>
          <a:lstStyle>
            <a:lvl1pPr algn="r">
              <a:defRPr sz="1200"/>
            </a:lvl1pPr>
          </a:lstStyle>
          <a:p>
            <a:fld id="{398AD881-6C3C-4299-A382-7CABFFCEF0AE}" type="datetimeFigureOut">
              <a:rPr lang="en-US" smtClean="0"/>
              <a:pPr/>
              <a:t>12/5/2017</a:t>
            </a:fld>
            <a:endParaRPr lang="en-US"/>
          </a:p>
        </p:txBody>
      </p:sp>
      <p:sp>
        <p:nvSpPr>
          <p:cNvPr id="4" name="Slide Image Placeholder 3"/>
          <p:cNvSpPr>
            <a:spLocks noGrp="1" noRot="1" noChangeAspect="1"/>
          </p:cNvSpPr>
          <p:nvPr>
            <p:ph type="sldImg" idx="2"/>
          </p:nvPr>
        </p:nvSpPr>
        <p:spPr>
          <a:xfrm>
            <a:off x="919163" y="735013"/>
            <a:ext cx="4897437" cy="367506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3577" y="4654828"/>
            <a:ext cx="5388610" cy="44098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07955"/>
            <a:ext cx="2918831" cy="48998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15373" y="9307955"/>
            <a:ext cx="2918831" cy="489982"/>
          </a:xfrm>
          <a:prstGeom prst="rect">
            <a:avLst/>
          </a:prstGeom>
        </p:spPr>
        <p:txBody>
          <a:bodyPr vert="horz" lIns="91440" tIns="45720" rIns="91440" bIns="45720" rtlCol="0" anchor="b"/>
          <a:lstStyle>
            <a:lvl1pPr algn="r">
              <a:defRPr sz="1200"/>
            </a:lvl1pPr>
          </a:lstStyle>
          <a:p>
            <a:fld id="{CD09BE8A-EC39-427F-B41D-9DF74518A51F}" type="slidenum">
              <a:rPr lang="en-US" smtClean="0"/>
              <a:pPr/>
              <a:t>‹#›</a:t>
            </a:fld>
            <a:endParaRPr lang="en-US"/>
          </a:p>
        </p:txBody>
      </p:sp>
    </p:spTree>
    <p:extLst>
      <p:ext uri="{BB962C8B-B14F-4D97-AF65-F5344CB8AC3E}">
        <p14:creationId xmlns:p14="http://schemas.microsoft.com/office/powerpoint/2010/main" val="634772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580300B-446F-4748-BBBA-56B347E2ECA2}" type="datetime1">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0AAF46-D9E3-480B-8261-2A5C7AE253DD}" type="datetime1">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4175E0-B7DC-4E00-84DE-050A6B1DB1AB}" type="datetime1">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8EE35CE-3D1B-4397-99FC-BE02EEB68887}" type="datetime1">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9B29206-390E-4BC5-9B01-1096415B14A1}" type="datetime1">
              <a:rPr lang="en-US" smtClean="0"/>
              <a:pPr/>
              <a:t>12/5/2017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49EB856-65CB-4155-9816-F0CEBC9B782A}" type="datetime1">
              <a:rPr lang="en-US" smtClean="0"/>
              <a:pPr/>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5C151F-E3C7-4EB7-8148-9B69861AFEE1}" type="datetime1">
              <a:rPr lang="en-US" smtClean="0"/>
              <a:pPr/>
              <a:t>12/5/2017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AFE572-97AE-43F0-BBEC-732C4F3A23C0}" type="datetime1">
              <a:rPr lang="en-US" smtClean="0"/>
              <a:pPr/>
              <a:t>12/5/2017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3E0596-AA1C-4276-91F4-C78E17770C6C}" type="datetime1">
              <a:rPr lang="en-US" smtClean="0"/>
              <a:pPr/>
              <a:t>12/5/2017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2A572B-DB4B-423C-B0CD-F078F8E28365}" type="datetime1">
              <a:rPr lang="en-US" smtClean="0"/>
              <a:pPr/>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5FBAE2-00B8-4A75-B212-78025B01709C}" type="datetime1">
              <a:rPr lang="en-US" smtClean="0"/>
              <a:pPr/>
              <a:t>12/5/2017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4F9F61-B9CD-4161-B55D-8CB333CC8843}" type="datetime1">
              <a:rPr lang="en-US" smtClean="0"/>
              <a:pPr/>
              <a:t>12/5/2017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05762-C891-4585-A291-5CEA996061E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11.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9.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12.bin"/><Relationship Id="rId7" Type="http://schemas.openxmlformats.org/officeDocument/2006/relationships/image" Target="../media/image16.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18.png"/><Relationship Id="rId4" Type="http://schemas.openxmlformats.org/officeDocument/2006/relationships/image" Target="../media/image15.wmf"/><Relationship Id="rId9" Type="http://schemas.openxmlformats.org/officeDocument/2006/relationships/image" Target="../media/image17.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1.wmf"/><Relationship Id="rId13"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23.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0.wmf"/><Relationship Id="rId11" Type="http://schemas.openxmlformats.org/officeDocument/2006/relationships/oleObject" Target="../embeddings/oleObject19.bin"/><Relationship Id="rId5" Type="http://schemas.openxmlformats.org/officeDocument/2006/relationships/oleObject" Target="../embeddings/oleObject16.bin"/><Relationship Id="rId10" Type="http://schemas.openxmlformats.org/officeDocument/2006/relationships/image" Target="../media/image22.wmf"/><Relationship Id="rId4" Type="http://schemas.openxmlformats.org/officeDocument/2006/relationships/image" Target="../media/image19.wmf"/><Relationship Id="rId9" Type="http://schemas.openxmlformats.org/officeDocument/2006/relationships/oleObject" Target="../embeddings/oleObject18.bin"/><Relationship Id="rId14" Type="http://schemas.openxmlformats.org/officeDocument/2006/relationships/image" Target="../media/image24.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7.vml"/><Relationship Id="rId4" Type="http://schemas.openxmlformats.org/officeDocument/2006/relationships/image" Target="../media/image25.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1.wmf"/><Relationship Id="rId5" Type="http://schemas.openxmlformats.org/officeDocument/2006/relationships/oleObject" Target="../embeddings/oleObject23.bin"/><Relationship Id="rId10" Type="http://schemas.openxmlformats.org/officeDocument/2006/relationships/image" Target="../media/image33.wmf"/><Relationship Id="rId4" Type="http://schemas.openxmlformats.org/officeDocument/2006/relationships/image" Target="../media/image30.wmf"/><Relationship Id="rId9" Type="http://schemas.openxmlformats.org/officeDocument/2006/relationships/oleObject" Target="../embeddings/oleObject25.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34.wmf"/></Relationships>
</file>

<file path=ppt/slides/_rels/slide29.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36.wmf"/><Relationship Id="rId5" Type="http://schemas.openxmlformats.org/officeDocument/2006/relationships/oleObject" Target="../embeddings/oleObject28.bin"/><Relationship Id="rId4" Type="http://schemas.openxmlformats.org/officeDocument/2006/relationships/image" Target="../media/image35.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39.wmf"/><Relationship Id="rId5" Type="http://schemas.openxmlformats.org/officeDocument/2006/relationships/oleObject" Target="../embeddings/oleObject31.bin"/><Relationship Id="rId10" Type="http://schemas.openxmlformats.org/officeDocument/2006/relationships/image" Target="../media/image41.wmf"/><Relationship Id="rId4" Type="http://schemas.openxmlformats.org/officeDocument/2006/relationships/image" Target="../media/image38.wmf"/><Relationship Id="rId9" Type="http://schemas.openxmlformats.org/officeDocument/2006/relationships/oleObject" Target="../embeddings/oleObject33.bin"/></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4.bin"/><Relationship Id="rId7" Type="http://schemas.openxmlformats.org/officeDocument/2006/relationships/image" Target="../media/image56.jpeg"/><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5.wmf"/><Relationship Id="rId5" Type="http://schemas.openxmlformats.org/officeDocument/2006/relationships/oleObject" Target="../embeddings/oleObject35.bin"/><Relationship Id="rId4" Type="http://schemas.openxmlformats.org/officeDocument/2006/relationships/image" Target="../media/image54.wmf"/></Relationships>
</file>

<file path=ppt/slides/_rels/slide39.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36.bin"/><Relationship Id="rId7" Type="http://schemas.openxmlformats.org/officeDocument/2006/relationships/oleObject" Target="../embeddings/oleObject38.bin"/><Relationship Id="rId12" Type="http://schemas.openxmlformats.org/officeDocument/2006/relationships/image" Target="../media/image61.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8.wmf"/><Relationship Id="rId11" Type="http://schemas.openxmlformats.org/officeDocument/2006/relationships/oleObject" Target="../embeddings/oleObject40.bin"/><Relationship Id="rId5" Type="http://schemas.openxmlformats.org/officeDocument/2006/relationships/oleObject" Target="../embeddings/oleObject37.bin"/><Relationship Id="rId10" Type="http://schemas.openxmlformats.org/officeDocument/2006/relationships/image" Target="../media/image60.wmf"/><Relationship Id="rId4" Type="http://schemas.openxmlformats.org/officeDocument/2006/relationships/image" Target="../media/image57.wmf"/><Relationship Id="rId9" Type="http://schemas.openxmlformats.org/officeDocument/2006/relationships/oleObject" Target="../embeddings/oleObject39.bin"/></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image" Target="../media/image63.wmf"/><Relationship Id="rId5" Type="http://schemas.openxmlformats.org/officeDocument/2006/relationships/oleObject" Target="../embeddings/oleObject42.bin"/><Relationship Id="rId10" Type="http://schemas.openxmlformats.org/officeDocument/2006/relationships/image" Target="../media/image65.wmf"/><Relationship Id="rId4" Type="http://schemas.openxmlformats.org/officeDocument/2006/relationships/image" Target="../media/image62.wmf"/><Relationship Id="rId9" Type="http://schemas.openxmlformats.org/officeDocument/2006/relationships/oleObject" Target="../embeddings/oleObject44.bin"/></Relationships>
</file>

<file path=ppt/slides/_rels/slide41.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45.bin"/><Relationship Id="rId7"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67.wmf"/><Relationship Id="rId5" Type="http://schemas.openxmlformats.org/officeDocument/2006/relationships/oleObject" Target="../embeddings/oleObject46.bin"/><Relationship Id="rId4" Type="http://schemas.openxmlformats.org/officeDocument/2006/relationships/image" Target="../media/image66.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70.wmf"/><Relationship Id="rId5" Type="http://schemas.openxmlformats.org/officeDocument/2006/relationships/oleObject" Target="../embeddings/oleObject49.bin"/><Relationship Id="rId10" Type="http://schemas.openxmlformats.org/officeDocument/2006/relationships/image" Target="../media/image72.wmf"/><Relationship Id="rId4" Type="http://schemas.openxmlformats.org/officeDocument/2006/relationships/image" Target="../media/image69.wmf"/><Relationship Id="rId9" Type="http://schemas.openxmlformats.org/officeDocument/2006/relationships/oleObject" Target="../embeddings/oleObject51.bin"/></Relationships>
</file>

<file path=ppt/slides/_rels/slide44.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image" Target="../media/image81.jpeg"/><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image" Target="../media/image80.wmf"/><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77.wmf"/><Relationship Id="rId11" Type="http://schemas.openxmlformats.org/officeDocument/2006/relationships/oleObject" Target="../embeddings/oleObject56.bin"/><Relationship Id="rId5" Type="http://schemas.openxmlformats.org/officeDocument/2006/relationships/oleObject" Target="../embeddings/oleObject53.bin"/><Relationship Id="rId10" Type="http://schemas.openxmlformats.org/officeDocument/2006/relationships/image" Target="../media/image79.wmf"/><Relationship Id="rId4" Type="http://schemas.openxmlformats.org/officeDocument/2006/relationships/image" Target="../media/image76.wmf"/><Relationship Id="rId9" Type="http://schemas.openxmlformats.org/officeDocument/2006/relationships/oleObject" Target="../embeddings/oleObject55.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59.bin"/><Relationship Id="rId3" Type="http://schemas.openxmlformats.org/officeDocument/2006/relationships/image" Target="../media/image86.jpeg"/><Relationship Id="rId7" Type="http://schemas.openxmlformats.org/officeDocument/2006/relationships/image" Target="../media/image83.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58.bin"/><Relationship Id="rId11" Type="http://schemas.openxmlformats.org/officeDocument/2006/relationships/image" Target="../media/image85.wmf"/><Relationship Id="rId5" Type="http://schemas.openxmlformats.org/officeDocument/2006/relationships/image" Target="../media/image82.wmf"/><Relationship Id="rId10" Type="http://schemas.openxmlformats.org/officeDocument/2006/relationships/oleObject" Target="../embeddings/oleObject60.bin"/><Relationship Id="rId4" Type="http://schemas.openxmlformats.org/officeDocument/2006/relationships/oleObject" Target="../embeddings/oleObject57.bin"/><Relationship Id="rId9" Type="http://schemas.openxmlformats.org/officeDocument/2006/relationships/image" Target="../media/image84.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19.vml"/><Relationship Id="rId5" Type="http://schemas.openxmlformats.org/officeDocument/2006/relationships/image" Target="../media/image88.jpeg"/><Relationship Id="rId4" Type="http://schemas.openxmlformats.org/officeDocument/2006/relationships/image" Target="../media/image87.w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62.bin"/><Relationship Id="rId7"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image" Target="../media/image89.wmf"/><Relationship Id="rId5" Type="http://schemas.openxmlformats.org/officeDocument/2006/relationships/oleObject" Target="../embeddings/oleObject63.bin"/><Relationship Id="rId4" Type="http://schemas.openxmlformats.org/officeDocument/2006/relationships/image" Target="../media/image80.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image" Target="../media/image94.jpeg"/><Relationship Id="rId7" Type="http://schemas.openxmlformats.org/officeDocument/2006/relationships/image" Target="../media/image92.wmf"/><Relationship Id="rId2" Type="http://schemas.openxmlformats.org/officeDocument/2006/relationships/slideLayout" Target="../slideLayouts/slideLayout7.xml"/><Relationship Id="rId1" Type="http://schemas.openxmlformats.org/officeDocument/2006/relationships/vmlDrawing" Target="../drawings/vmlDrawing21.vml"/><Relationship Id="rId6" Type="http://schemas.openxmlformats.org/officeDocument/2006/relationships/oleObject" Target="../embeddings/oleObject65.bin"/><Relationship Id="rId5" Type="http://schemas.openxmlformats.org/officeDocument/2006/relationships/image" Target="../media/image91.wmf"/><Relationship Id="rId4" Type="http://schemas.openxmlformats.org/officeDocument/2006/relationships/oleObject" Target="../embeddings/oleObject64.bin"/><Relationship Id="rId9" Type="http://schemas.openxmlformats.org/officeDocument/2006/relationships/image" Target="../media/image93.wmf"/></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9.bin"/><Relationship Id="rId3" Type="http://schemas.openxmlformats.org/officeDocument/2006/relationships/image" Target="../media/image98.jpeg"/><Relationship Id="rId7" Type="http://schemas.openxmlformats.org/officeDocument/2006/relationships/image" Target="../media/image96.wmf"/><Relationship Id="rId2" Type="http://schemas.openxmlformats.org/officeDocument/2006/relationships/slideLayout" Target="../slideLayouts/slideLayout7.xml"/><Relationship Id="rId1" Type="http://schemas.openxmlformats.org/officeDocument/2006/relationships/vmlDrawing" Target="../drawings/vmlDrawing22.vml"/><Relationship Id="rId6" Type="http://schemas.openxmlformats.org/officeDocument/2006/relationships/oleObject" Target="../embeddings/oleObject68.bin"/><Relationship Id="rId5" Type="http://schemas.openxmlformats.org/officeDocument/2006/relationships/image" Target="../media/image95.wmf"/><Relationship Id="rId4" Type="http://schemas.openxmlformats.org/officeDocument/2006/relationships/oleObject" Target="../embeddings/oleObject67.bin"/><Relationship Id="rId9" Type="http://schemas.openxmlformats.org/officeDocument/2006/relationships/image" Target="../media/image97.w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7.xml"/><Relationship Id="rId1" Type="http://schemas.openxmlformats.org/officeDocument/2006/relationships/vmlDrawing" Target="../drawings/vmlDrawing23.vml"/><Relationship Id="rId5" Type="http://schemas.openxmlformats.org/officeDocument/2006/relationships/image" Target="../media/image100.png"/><Relationship Id="rId4" Type="http://schemas.openxmlformats.org/officeDocument/2006/relationships/image" Target="../media/image99.wmf"/></Relationships>
</file>

<file path=ppt/slides/_rels/slide53.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oleObject" Target="../embeddings/oleObject71.bin"/><Relationship Id="rId7" Type="http://schemas.openxmlformats.org/officeDocument/2006/relationships/oleObject" Target="../embeddings/oleObject73.bin"/><Relationship Id="rId2" Type="http://schemas.openxmlformats.org/officeDocument/2006/relationships/slideLayout" Target="../slideLayouts/slideLayout7.xml"/><Relationship Id="rId1" Type="http://schemas.openxmlformats.org/officeDocument/2006/relationships/vmlDrawing" Target="../drawings/vmlDrawing24.vml"/><Relationship Id="rId6" Type="http://schemas.openxmlformats.org/officeDocument/2006/relationships/image" Target="../media/image102.wmf"/><Relationship Id="rId5" Type="http://schemas.openxmlformats.org/officeDocument/2006/relationships/oleObject" Target="../embeddings/oleObject72.bin"/><Relationship Id="rId4" Type="http://schemas.openxmlformats.org/officeDocument/2006/relationships/image" Target="../media/image101.wmf"/></Relationships>
</file>

<file path=ppt/slides/_rels/slide5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108.png"/><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Layout" Target="../slideLayouts/slideLayout7.xml"/><Relationship Id="rId1" Type="http://schemas.openxmlformats.org/officeDocument/2006/relationships/vmlDrawing" Target="../drawings/vmlDrawing25.vml"/><Relationship Id="rId5" Type="http://schemas.openxmlformats.org/officeDocument/2006/relationships/image" Target="../media/image111.jpeg"/><Relationship Id="rId4" Type="http://schemas.openxmlformats.org/officeDocument/2006/relationships/image" Target="../media/image110.wmf"/></Relationships>
</file>

<file path=ppt/slides/_rels/slide58.xml.rels><?xml version="1.0" encoding="UTF-8" standalone="yes"?>
<Relationships xmlns="http://schemas.openxmlformats.org/package/2006/relationships"><Relationship Id="rId8" Type="http://schemas.openxmlformats.org/officeDocument/2006/relationships/image" Target="../media/image114.wmf"/><Relationship Id="rId13" Type="http://schemas.openxmlformats.org/officeDocument/2006/relationships/image" Target="../media/image117.jpeg"/><Relationship Id="rId3" Type="http://schemas.openxmlformats.org/officeDocument/2006/relationships/oleObject" Target="../embeddings/oleObject75.bin"/><Relationship Id="rId7" Type="http://schemas.openxmlformats.org/officeDocument/2006/relationships/oleObject" Target="../embeddings/oleObject77.bin"/><Relationship Id="rId12" Type="http://schemas.openxmlformats.org/officeDocument/2006/relationships/image" Target="../media/image116.wmf"/><Relationship Id="rId2" Type="http://schemas.openxmlformats.org/officeDocument/2006/relationships/slideLayout" Target="../slideLayouts/slideLayout7.xml"/><Relationship Id="rId1" Type="http://schemas.openxmlformats.org/officeDocument/2006/relationships/vmlDrawing" Target="../drawings/vmlDrawing26.vml"/><Relationship Id="rId6" Type="http://schemas.openxmlformats.org/officeDocument/2006/relationships/image" Target="../media/image113.wmf"/><Relationship Id="rId11" Type="http://schemas.openxmlformats.org/officeDocument/2006/relationships/oleObject" Target="../embeddings/oleObject79.bin"/><Relationship Id="rId5" Type="http://schemas.openxmlformats.org/officeDocument/2006/relationships/oleObject" Target="../embeddings/oleObject76.bin"/><Relationship Id="rId10" Type="http://schemas.openxmlformats.org/officeDocument/2006/relationships/image" Target="../media/image115.wmf"/><Relationship Id="rId4" Type="http://schemas.openxmlformats.org/officeDocument/2006/relationships/image" Target="../media/image112.wmf"/><Relationship Id="rId9" Type="http://schemas.openxmlformats.org/officeDocument/2006/relationships/oleObject" Target="../embeddings/oleObject78.bin"/></Relationships>
</file>

<file path=ppt/slides/_rels/slide59.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80.bin"/><Relationship Id="rId7" Type="http://schemas.openxmlformats.org/officeDocument/2006/relationships/oleObject" Target="../embeddings/oleObject82.bin"/><Relationship Id="rId12" Type="http://schemas.openxmlformats.org/officeDocument/2006/relationships/image" Target="../media/image124.wmf"/><Relationship Id="rId2" Type="http://schemas.openxmlformats.org/officeDocument/2006/relationships/slideLayout" Target="../slideLayouts/slideLayout7.xml"/><Relationship Id="rId1" Type="http://schemas.openxmlformats.org/officeDocument/2006/relationships/vmlDrawing" Target="../drawings/vmlDrawing27.vml"/><Relationship Id="rId6" Type="http://schemas.openxmlformats.org/officeDocument/2006/relationships/image" Target="../media/image121.wmf"/><Relationship Id="rId11" Type="http://schemas.openxmlformats.org/officeDocument/2006/relationships/oleObject" Target="../embeddings/oleObject84.bin"/><Relationship Id="rId5" Type="http://schemas.openxmlformats.org/officeDocument/2006/relationships/oleObject" Target="../embeddings/oleObject81.bin"/><Relationship Id="rId10" Type="http://schemas.openxmlformats.org/officeDocument/2006/relationships/image" Target="../media/image123.wmf"/><Relationship Id="rId4" Type="http://schemas.openxmlformats.org/officeDocument/2006/relationships/image" Target="../media/image120.wmf"/><Relationship Id="rId9" Type="http://schemas.openxmlformats.org/officeDocument/2006/relationships/oleObject" Target="../embeddings/oleObject83.bin"/></Relationships>
</file>

<file path=ppt/slides/_rels/slide61.xml.rels><?xml version="1.0" encoding="UTF-8" standalone="yes"?>
<Relationships xmlns="http://schemas.openxmlformats.org/package/2006/relationships"><Relationship Id="rId8" Type="http://schemas.openxmlformats.org/officeDocument/2006/relationships/image" Target="../media/image127.wmf"/><Relationship Id="rId3" Type="http://schemas.openxmlformats.org/officeDocument/2006/relationships/oleObject" Target="../embeddings/oleObject85.bin"/><Relationship Id="rId7" Type="http://schemas.openxmlformats.org/officeDocument/2006/relationships/oleObject" Target="../embeddings/oleObject87.bin"/><Relationship Id="rId2" Type="http://schemas.openxmlformats.org/officeDocument/2006/relationships/slideLayout" Target="../slideLayouts/slideLayout7.xml"/><Relationship Id="rId1" Type="http://schemas.openxmlformats.org/officeDocument/2006/relationships/vmlDrawing" Target="../drawings/vmlDrawing28.vml"/><Relationship Id="rId6" Type="http://schemas.openxmlformats.org/officeDocument/2006/relationships/image" Target="../media/image126.wmf"/><Relationship Id="rId5" Type="http://schemas.openxmlformats.org/officeDocument/2006/relationships/oleObject" Target="../embeddings/oleObject86.bin"/><Relationship Id="rId10" Type="http://schemas.openxmlformats.org/officeDocument/2006/relationships/image" Target="../media/image128.wmf"/><Relationship Id="rId4" Type="http://schemas.openxmlformats.org/officeDocument/2006/relationships/image" Target="../media/image125.wmf"/><Relationship Id="rId9" Type="http://schemas.openxmlformats.org/officeDocument/2006/relationships/oleObject" Target="../embeddings/oleObject88.bin"/></Relationships>
</file>

<file path=ppt/slides/_rels/slide62.xml.rels><?xml version="1.0" encoding="UTF-8" standalone="yes"?>
<Relationships xmlns="http://schemas.openxmlformats.org/package/2006/relationships"><Relationship Id="rId3" Type="http://schemas.openxmlformats.org/officeDocument/2006/relationships/image" Target="../media/image131.jpeg"/><Relationship Id="rId7" Type="http://schemas.openxmlformats.org/officeDocument/2006/relationships/image" Target="../media/image130.wmf"/><Relationship Id="rId2" Type="http://schemas.openxmlformats.org/officeDocument/2006/relationships/slideLayout" Target="../slideLayouts/slideLayout7.xml"/><Relationship Id="rId1" Type="http://schemas.openxmlformats.org/officeDocument/2006/relationships/vmlDrawing" Target="../drawings/vmlDrawing29.vml"/><Relationship Id="rId6" Type="http://schemas.openxmlformats.org/officeDocument/2006/relationships/oleObject" Target="../embeddings/oleObject90.bin"/><Relationship Id="rId5" Type="http://schemas.openxmlformats.org/officeDocument/2006/relationships/image" Target="../media/image129.wmf"/><Relationship Id="rId4" Type="http://schemas.openxmlformats.org/officeDocument/2006/relationships/oleObject" Target="../embeddings/oleObject89.bin"/></Relationships>
</file>

<file path=ppt/slides/_rels/slide6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Layout" Target="../slideLayouts/slideLayout7.xml"/><Relationship Id="rId1" Type="http://schemas.openxmlformats.org/officeDocument/2006/relationships/vmlDrawing" Target="../drawings/vmlDrawing30.vml"/><Relationship Id="rId5" Type="http://schemas.openxmlformats.org/officeDocument/2006/relationships/image" Target="../media/image135.gif"/><Relationship Id="rId4" Type="http://schemas.openxmlformats.org/officeDocument/2006/relationships/image" Target="../media/image134.wmf"/></Relationships>
</file>

<file path=ppt/slides/_rels/slide6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gi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43.gif"/><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w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png"/><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wmf"/><Relationship Id="rId5" Type="http://schemas.openxmlformats.org/officeDocument/2006/relationships/oleObject" Target="../embeddings/oleObject4.bin"/><Relationship Id="rId4" Type="http://schemas.openxmlformats.org/officeDocument/2006/relationships/image" Target="../media/image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066800"/>
            <a:ext cx="9144000" cy="25908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vi-VN" sz="5400" b="1" i="0" u="none" strike="noStrike" kern="1200" cap="none" spc="0" normalizeH="0" baseline="0" noProof="0" dirty="0" smtClean="0">
                <a:ln>
                  <a:noFill/>
                </a:ln>
                <a:solidFill>
                  <a:srgbClr val="00CC00"/>
                </a:solidFill>
                <a:effectLst/>
                <a:uLnTx/>
                <a:uFillTx/>
                <a:latin typeface="Arial" pitchFamily="34" charset="0"/>
                <a:ea typeface="+mj-ea"/>
                <a:cs typeface="Arial" pitchFamily="34" charset="0"/>
              </a:rPr>
              <a:t>Chương</a:t>
            </a:r>
            <a:r>
              <a:rPr kumimoji="0" lang="vi-VN"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rPr>
              <a:t> </a:t>
            </a:r>
            <a:r>
              <a:rPr kumimoji="0" lang="en-US"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rPr>
              <a:t>9</a:t>
            </a:r>
            <a:endParaRPr kumimoji="0" lang="vi-VN"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sz="3800" b="1" dirty="0" err="1" smtClean="0">
                <a:solidFill>
                  <a:srgbClr val="0000FF"/>
                </a:solidFill>
                <a:latin typeface="Arial" pitchFamily="34" charset="0"/>
                <a:ea typeface="+mj-ea"/>
                <a:cs typeface="Arial" pitchFamily="34" charset="0"/>
              </a:rPr>
              <a:t>Phân</a:t>
            </a:r>
            <a:r>
              <a:rPr lang="en-US" sz="3800" b="1" dirty="0" smtClean="0">
                <a:solidFill>
                  <a:srgbClr val="0000FF"/>
                </a:solidFill>
                <a:latin typeface="Arial" pitchFamily="34" charset="0"/>
                <a:ea typeface="+mj-ea"/>
                <a:cs typeface="Arial" pitchFamily="34" charset="0"/>
              </a:rPr>
              <a:t> </a:t>
            </a:r>
            <a:r>
              <a:rPr lang="en-US" sz="3800" b="1" dirty="0" err="1" smtClean="0">
                <a:solidFill>
                  <a:srgbClr val="0000FF"/>
                </a:solidFill>
                <a:latin typeface="Arial" pitchFamily="34" charset="0"/>
                <a:ea typeface="+mj-ea"/>
                <a:cs typeface="Arial" pitchFamily="34" charset="0"/>
              </a:rPr>
              <a:t>Riêng</a:t>
            </a:r>
            <a:r>
              <a:rPr lang="en-US" sz="3800" b="1" dirty="0" smtClean="0">
                <a:solidFill>
                  <a:srgbClr val="0000FF"/>
                </a:solidFill>
                <a:latin typeface="Arial" pitchFamily="34" charset="0"/>
                <a:ea typeface="+mj-ea"/>
                <a:cs typeface="Arial" pitchFamily="34" charset="0"/>
              </a:rPr>
              <a:t> </a:t>
            </a:r>
            <a:r>
              <a:rPr lang="en-US" sz="3800" b="1" dirty="0" err="1" smtClean="0">
                <a:solidFill>
                  <a:srgbClr val="0000FF"/>
                </a:solidFill>
                <a:latin typeface="Arial" pitchFamily="34" charset="0"/>
                <a:ea typeface="+mj-ea"/>
                <a:cs typeface="Arial" pitchFamily="34" charset="0"/>
              </a:rPr>
              <a:t>Các</a:t>
            </a:r>
            <a:r>
              <a:rPr lang="en-US" sz="3800" b="1" dirty="0" smtClean="0">
                <a:solidFill>
                  <a:srgbClr val="0000FF"/>
                </a:solidFill>
                <a:latin typeface="Arial" pitchFamily="34" charset="0"/>
                <a:ea typeface="+mj-ea"/>
                <a:cs typeface="Arial" pitchFamily="34" charset="0"/>
              </a:rPr>
              <a:t> Hệ </a:t>
            </a:r>
            <a:r>
              <a:rPr lang="en-US" sz="3800" b="1" dirty="0" err="1" smtClean="0">
                <a:solidFill>
                  <a:srgbClr val="0000FF"/>
                </a:solidFill>
                <a:latin typeface="Arial" pitchFamily="34" charset="0"/>
                <a:ea typeface="+mj-ea"/>
                <a:cs typeface="Arial" pitchFamily="34" charset="0"/>
              </a:rPr>
              <a:t>Không</a:t>
            </a:r>
            <a:r>
              <a:rPr lang="en-US" sz="3800" b="1" dirty="0" smtClean="0">
                <a:solidFill>
                  <a:srgbClr val="0000FF"/>
                </a:solidFill>
                <a:latin typeface="Arial" pitchFamily="34" charset="0"/>
                <a:ea typeface="+mj-ea"/>
                <a:cs typeface="Arial" pitchFamily="34" charset="0"/>
              </a:rPr>
              <a:t> </a:t>
            </a:r>
            <a:r>
              <a:rPr lang="en-US" sz="3800" b="1" dirty="0" err="1" smtClean="0">
                <a:solidFill>
                  <a:srgbClr val="0000FF"/>
                </a:solidFill>
                <a:latin typeface="Arial" pitchFamily="34" charset="0"/>
                <a:ea typeface="+mj-ea"/>
                <a:cs typeface="Arial" pitchFamily="34" charset="0"/>
              </a:rPr>
              <a:t>Đồng</a:t>
            </a:r>
            <a:r>
              <a:rPr lang="en-US" sz="3800" b="1" dirty="0" smtClean="0">
                <a:solidFill>
                  <a:srgbClr val="0000FF"/>
                </a:solidFill>
                <a:latin typeface="Arial" pitchFamily="34" charset="0"/>
                <a:ea typeface="+mj-ea"/>
                <a:cs typeface="Arial" pitchFamily="34" charset="0"/>
              </a:rPr>
              <a:t> </a:t>
            </a:r>
            <a:r>
              <a:rPr lang="en-US" sz="3800" b="1" dirty="0" err="1" smtClean="0">
                <a:solidFill>
                  <a:srgbClr val="0000FF"/>
                </a:solidFill>
                <a:latin typeface="Arial" pitchFamily="34" charset="0"/>
                <a:ea typeface="+mj-ea"/>
                <a:cs typeface="Arial" pitchFamily="34" charset="0"/>
              </a:rPr>
              <a:t>Nhất</a:t>
            </a:r>
            <a:endParaRPr lang="en-US" sz="3800" b="1" dirty="0" smtClean="0">
              <a:solidFill>
                <a:srgbClr val="0000FF"/>
              </a:solidFill>
              <a:latin typeface="Arial" pitchFamily="34" charset="0"/>
              <a:ea typeface="+mj-ea"/>
              <a:cs typeface="Arial"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en-US" sz="4000" b="1" dirty="0" err="1" smtClean="0">
                <a:solidFill>
                  <a:srgbClr val="0000FF"/>
                </a:solidFill>
                <a:latin typeface="Arial" pitchFamily="34" charset="0"/>
                <a:ea typeface="+mj-ea"/>
                <a:cs typeface="Arial" pitchFamily="34" charset="0"/>
              </a:rPr>
              <a:t>Bằng</a:t>
            </a:r>
            <a:r>
              <a:rPr lang="en-US" sz="4000" b="1" dirty="0" smtClean="0">
                <a:solidFill>
                  <a:srgbClr val="0000FF"/>
                </a:solidFill>
                <a:latin typeface="Arial" pitchFamily="34" charset="0"/>
                <a:ea typeface="+mj-ea"/>
                <a:cs typeface="Arial" pitchFamily="34" charset="0"/>
              </a:rPr>
              <a:t> </a:t>
            </a:r>
            <a:r>
              <a:rPr lang="en-US" sz="4000" b="1" dirty="0" err="1" smtClean="0">
                <a:solidFill>
                  <a:srgbClr val="0000FF"/>
                </a:solidFill>
                <a:latin typeface="Arial" pitchFamily="34" charset="0"/>
                <a:ea typeface="+mj-ea"/>
                <a:cs typeface="Arial" pitchFamily="34" charset="0"/>
              </a:rPr>
              <a:t>Phương</a:t>
            </a:r>
            <a:r>
              <a:rPr lang="en-US" sz="4000" b="1" dirty="0" smtClean="0">
                <a:solidFill>
                  <a:srgbClr val="0000FF"/>
                </a:solidFill>
                <a:latin typeface="Arial" pitchFamily="34" charset="0"/>
                <a:ea typeface="+mj-ea"/>
                <a:cs typeface="Arial" pitchFamily="34" charset="0"/>
              </a:rPr>
              <a:t> </a:t>
            </a:r>
            <a:r>
              <a:rPr lang="en-US" sz="4000" b="1" dirty="0" err="1" smtClean="0">
                <a:solidFill>
                  <a:srgbClr val="0000FF"/>
                </a:solidFill>
                <a:latin typeface="Arial" pitchFamily="34" charset="0"/>
                <a:ea typeface="+mj-ea"/>
                <a:cs typeface="Arial" pitchFamily="34" charset="0"/>
              </a:rPr>
              <a:t>pháp</a:t>
            </a:r>
            <a:r>
              <a:rPr lang="en-US" sz="4000" b="1" dirty="0" smtClean="0">
                <a:solidFill>
                  <a:srgbClr val="0000FF"/>
                </a:solidFill>
                <a:latin typeface="Arial" pitchFamily="34" charset="0"/>
                <a:ea typeface="+mj-ea"/>
                <a:cs typeface="Arial" pitchFamily="34" charset="0"/>
              </a:rPr>
              <a:t> </a:t>
            </a:r>
            <a:r>
              <a:rPr lang="en-US" sz="4000" b="1" dirty="0" err="1" smtClean="0">
                <a:solidFill>
                  <a:srgbClr val="0000FF"/>
                </a:solidFill>
                <a:latin typeface="Arial" pitchFamily="34" charset="0"/>
                <a:ea typeface="+mj-ea"/>
                <a:cs typeface="Arial" pitchFamily="34" charset="0"/>
              </a:rPr>
              <a:t>Lắng</a:t>
            </a:r>
            <a:endParaRPr lang="vi-VN" sz="4000" b="1" dirty="0" smtClean="0">
              <a:solidFill>
                <a:srgbClr val="0000FF"/>
              </a:solidFill>
              <a:latin typeface="Arial" pitchFamily="34" charset="0"/>
              <a:ea typeface="+mj-ea"/>
              <a:cs typeface="Arial"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vi-VN" sz="5400" b="1" i="0" u="none" strike="noStrike" kern="1200" cap="none" spc="0" normalizeH="0" baseline="0" noProof="0" dirty="0" smtClean="0">
              <a:ln>
                <a:noFill/>
              </a:ln>
              <a:solidFill>
                <a:srgbClr val="0000FF"/>
              </a:solidFill>
              <a:effectLst/>
              <a:uLnTx/>
              <a:uFillTx/>
              <a:latin typeface="Arial" pitchFamily="34" charset="0"/>
              <a:ea typeface="+mj-ea"/>
              <a:cs typeface="Arial" pitchFamily="34" charset="0"/>
            </a:endParaRPr>
          </a:p>
        </p:txBody>
      </p:sp>
      <p:sp>
        <p:nvSpPr>
          <p:cNvPr id="4" name="Rectangle 3"/>
          <p:cNvSpPr/>
          <p:nvPr/>
        </p:nvSpPr>
        <p:spPr>
          <a:xfrm>
            <a:off x="0" y="4514671"/>
            <a:ext cx="9144000" cy="1938992"/>
          </a:xfrm>
          <a:prstGeom prst="rect">
            <a:avLst/>
          </a:prstGeom>
        </p:spPr>
        <p:txBody>
          <a:bodyPr wrap="square">
            <a:spAutoFit/>
          </a:bodyPr>
          <a:lstStyle/>
          <a:p>
            <a:pPr algn="just"/>
            <a:r>
              <a:rPr lang="vi-VN" altLang="ko-KR" sz="2400" i="1" dirty="0" smtClean="0">
                <a:latin typeface="Arial" pitchFamily="34" charset="0"/>
                <a:cs typeface="Arial" pitchFamily="34" charset="0"/>
              </a:rPr>
              <a:t>Trình bày </a:t>
            </a:r>
            <a:r>
              <a:rPr lang="en-US" altLang="ko-KR" sz="2400" i="1" dirty="0" err="1" smtClean="0">
                <a:latin typeface="Arial" pitchFamily="34" charset="0"/>
                <a:cs typeface="Arial" pitchFamily="34" charset="0"/>
              </a:rPr>
              <a:t>khái</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niệm</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và</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phân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loại</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hệ</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không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đồng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nhất</a:t>
            </a:r>
            <a:r>
              <a:rPr lang="en-US" altLang="ko-KR" sz="2400" i="1" dirty="0" smtClean="0">
                <a:latin typeface="Arial" pitchFamily="34" charset="0"/>
                <a:cs typeface="Arial" pitchFamily="34" charset="0"/>
              </a:rPr>
              <a:t> (KĐN). </a:t>
            </a:r>
            <a:br>
              <a:rPr lang="en-US" altLang="ko-KR" sz="2400" i="1" dirty="0" smtClean="0">
                <a:latin typeface="Arial" pitchFamily="34" charset="0"/>
                <a:cs typeface="Arial" pitchFamily="34" charset="0"/>
              </a:rPr>
            </a:br>
            <a:r>
              <a:rPr lang="en-US" altLang="ko-KR" sz="2400" i="1" dirty="0" err="1" smtClean="0">
                <a:latin typeface="Arial" pitchFamily="34" charset="0"/>
                <a:cs typeface="Arial" pitchFamily="34" charset="0"/>
              </a:rPr>
              <a:t>Giới</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thiệu</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các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quá</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trình</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lắng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lắng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trọng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lực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lắng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ly</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tâm</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và</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lắng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tĩnh</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điện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và</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các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loại</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thiết</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bị</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lắng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cấu</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tạo</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nguyên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lý</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làm</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việc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và</a:t>
            </a:r>
            <a:r>
              <a:rPr lang="en-US" altLang="ko-KR" sz="2400" i="1" dirty="0">
                <a:latin typeface="Arial" pitchFamily="34" charset="0"/>
                <a:cs typeface="Arial" pitchFamily="34" charset="0"/>
              </a:rPr>
              <a:t> </a:t>
            </a:r>
            <a:r>
              <a:rPr lang="en-US" altLang="ko-KR" sz="2400" i="1" dirty="0" err="1">
                <a:latin typeface="Arial" pitchFamily="34" charset="0"/>
                <a:cs typeface="Arial" pitchFamily="34" charset="0"/>
              </a:rPr>
              <a:t>thông</a:t>
            </a:r>
            <a:r>
              <a:rPr lang="en-US" altLang="ko-KR" sz="2400" i="1" dirty="0">
                <a:latin typeface="Arial" pitchFamily="34" charset="0"/>
                <a:cs typeface="Arial" pitchFamily="34" charset="0"/>
              </a:rPr>
              <a:t> </a:t>
            </a:r>
            <a:r>
              <a:rPr lang="en-US" altLang="ko-KR" sz="2400" i="1" dirty="0" err="1">
                <a:latin typeface="Arial" pitchFamily="34" charset="0"/>
                <a:cs typeface="Arial" pitchFamily="34" charset="0"/>
              </a:rPr>
              <a:t>số</a:t>
            </a:r>
            <a:r>
              <a:rPr lang="en-US" altLang="ko-KR" sz="2400" i="1" dirty="0">
                <a:latin typeface="Arial" pitchFamily="34" charset="0"/>
                <a:cs typeface="Arial" pitchFamily="34" charset="0"/>
              </a:rPr>
              <a:t> </a:t>
            </a:r>
            <a:r>
              <a:rPr lang="en-US" altLang="ko-KR" sz="2400" i="1" dirty="0" err="1">
                <a:latin typeface="Arial" pitchFamily="34" charset="0"/>
                <a:cs typeface="Arial" pitchFamily="34" charset="0"/>
              </a:rPr>
              <a:t>tính</a:t>
            </a:r>
            <a:r>
              <a:rPr lang="en-US" altLang="ko-KR" sz="2400" i="1" dirty="0">
                <a:latin typeface="Arial" pitchFamily="34" charset="0"/>
                <a:cs typeface="Arial" pitchFamily="34" charset="0"/>
              </a:rPr>
              <a:t> </a:t>
            </a:r>
            <a:r>
              <a:rPr lang="en-US" altLang="ko-KR" sz="2400" i="1" dirty="0" err="1" smtClean="0">
                <a:latin typeface="Arial" pitchFamily="34" charset="0"/>
                <a:cs typeface="Arial" pitchFamily="34" charset="0"/>
              </a:rPr>
              <a:t>toán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cơ</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bản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để</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tách</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riêng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từng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pha</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của</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các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hệ</a:t>
            </a:r>
            <a:r>
              <a:rPr lang="en-US" altLang="ko-KR" sz="2400" i="1" dirty="0" smtClean="0">
                <a:latin typeface="Arial" pitchFamily="34" charset="0"/>
                <a:cs typeface="Arial" pitchFamily="34" charset="0"/>
              </a:rPr>
              <a:t> KĐN (</a:t>
            </a:r>
            <a:r>
              <a:rPr lang="en-US" altLang="ko-KR" sz="2400" i="1" dirty="0" err="1" smtClean="0">
                <a:latin typeface="Arial" pitchFamily="34" charset="0"/>
                <a:cs typeface="Arial" pitchFamily="34" charset="0"/>
              </a:rPr>
              <a:t>hệ</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bụi</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huyền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phù</a:t>
            </a:r>
            <a:r>
              <a:rPr lang="en-US" altLang="ko-KR" sz="2400" i="1" dirty="0" smtClean="0">
                <a:latin typeface="Arial" pitchFamily="34" charset="0"/>
                <a:cs typeface="Arial" pitchFamily="34" charset="0"/>
              </a:rPr>
              <a:t>).</a:t>
            </a:r>
          </a:p>
        </p:txBody>
      </p:sp>
      <p:sp>
        <p:nvSpPr>
          <p:cNvPr id="5" name="Subtitle 2"/>
          <p:cNvSpPr txBox="1">
            <a:spLocks/>
          </p:cNvSpPr>
          <p:nvPr/>
        </p:nvSpPr>
        <p:spPr>
          <a:xfrm>
            <a:off x="0" y="3429000"/>
            <a:ext cx="9144000" cy="990600"/>
          </a:xfrm>
          <a:prstGeom prst="rect">
            <a:avLst/>
          </a:prstGeom>
        </p:spPr>
        <p:txBody>
          <a:bodyPr>
            <a:no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8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Hoàng Minh Nam </a:t>
            </a:r>
            <a:endParaRPr kumimoji="0" lang="en-US" sz="28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endParaRPr>
          </a:p>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8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Nguyễn Hữu Hiếu</a:t>
            </a:r>
            <a:endParaRPr kumimoji="0" lang="en-US" sz="2800" b="1" i="0" u="none" strike="noStrike" kern="1200" cap="none" spc="0" normalizeH="0" baseline="0" noProof="0" dirty="0">
              <a:ln>
                <a:noFill/>
              </a:ln>
              <a:solidFill>
                <a:srgbClr val="FF0066"/>
              </a:solidFill>
              <a:effectLst/>
              <a:uLnTx/>
              <a:uFillTx/>
              <a:latin typeface="Arial" pitchFamily="34" charset="0"/>
              <a:ea typeface="+mn-ea"/>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782" y="533400"/>
            <a:ext cx="9164782" cy="6386364"/>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Xác </a:t>
            </a:r>
            <a:r>
              <a:rPr lang="en-US" sz="2400" b="1" dirty="0" err="1">
                <a:solidFill>
                  <a:srgbClr val="FF0066"/>
                </a:solidFill>
                <a:latin typeface="Arial" pitchFamily="34" charset="0"/>
                <a:cs typeface="Arial" pitchFamily="34" charset="0"/>
              </a:rPr>
              <a:t>định</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vận</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tốc</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a:t>
            </a:r>
            <a:r>
              <a:rPr lang="en-US" sz="2400" b="1" baseline="-25000" dirty="0" err="1" smtClean="0">
                <a:solidFill>
                  <a:srgbClr val="FF0066"/>
                </a:solidFill>
                <a:latin typeface="Arial" pitchFamily="34" charset="0"/>
                <a:cs typeface="Arial" pitchFamily="34" charset="0"/>
              </a:rPr>
              <a:t>sg</a:t>
            </a:r>
            <a:endParaRPr lang="en-US" sz="2400" b="1" dirty="0" smtClean="0">
              <a:solidFill>
                <a:srgbClr val="FF0066"/>
              </a:solidFill>
              <a:latin typeface="Arial" pitchFamily="34" charset="0"/>
              <a:cs typeface="Arial" pitchFamily="34" charset="0"/>
            </a:endParaRPr>
          </a:p>
          <a:p>
            <a:pPr algn="just"/>
            <a:r>
              <a:rPr lang="en-US" sz="2400" b="1" dirty="0" smtClean="0">
                <a:solidFill>
                  <a:srgbClr val="0070C0"/>
                </a:solidFill>
                <a:latin typeface="Arial" pitchFamily="34" charset="0"/>
                <a:cs typeface="Arial" pitchFamily="34" charset="0"/>
                <a:sym typeface="Wingdings"/>
              </a:rPr>
              <a:t></a:t>
            </a:r>
            <a:r>
              <a:rPr lang="en-US" sz="2400" b="1" dirty="0" err="1" smtClean="0">
                <a:solidFill>
                  <a:srgbClr val="0070C0"/>
                </a:solidFill>
                <a:latin typeface="Arial" pitchFamily="34" charset="0"/>
                <a:cs typeface="Arial" pitchFamily="34" charset="0"/>
              </a:rPr>
              <a:t>Vận</a:t>
            </a:r>
            <a:r>
              <a:rPr lang="en-US" sz="2400" b="1" dirty="0" smtClean="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tốc</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lắng</a:t>
            </a:r>
            <a:r>
              <a:rPr lang="en-US" sz="2400" dirty="0">
                <a:latin typeface="Arial" pitchFamily="34" charset="0"/>
                <a:cs typeface="Arial" pitchFamily="34" charset="0"/>
              </a:rPr>
              <a:t>: </a:t>
            </a:r>
            <a:r>
              <a:rPr lang="en-US" sz="2400" dirty="0" err="1">
                <a:latin typeface="Arial" pitchFamily="34" charset="0"/>
                <a:cs typeface="Arial" pitchFamily="34" charset="0"/>
              </a:rPr>
              <a:t>vận</a:t>
            </a:r>
            <a:r>
              <a:rPr lang="en-US" sz="2400" dirty="0">
                <a:latin typeface="Arial" pitchFamily="34" charset="0"/>
                <a:cs typeface="Arial" pitchFamily="34" charset="0"/>
              </a:rPr>
              <a:t> </a:t>
            </a:r>
            <a:r>
              <a:rPr lang="en-US" sz="2400" dirty="0" err="1">
                <a:latin typeface="Arial" pitchFamily="34" charset="0"/>
                <a:cs typeface="Arial" pitchFamily="34" charset="0"/>
              </a:rPr>
              <a:t>tốc</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đổi</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hạt</a:t>
            </a:r>
            <a:r>
              <a:rPr lang="en-US" sz="2400" dirty="0">
                <a:latin typeface="Arial" pitchFamily="34" charset="0"/>
                <a:cs typeface="Arial" pitchFamily="34" charset="0"/>
              </a:rPr>
              <a:t> </a:t>
            </a:r>
            <a:r>
              <a:rPr lang="en-US" sz="2400" dirty="0" err="1">
                <a:latin typeface="Arial" pitchFamily="34" charset="0"/>
                <a:cs typeface="Arial" pitchFamily="34" charset="0"/>
              </a:rPr>
              <a:t>rơi</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môi</a:t>
            </a:r>
            <a:r>
              <a:rPr lang="en-US" sz="2400" dirty="0">
                <a:latin typeface="Arial" pitchFamily="34" charset="0"/>
                <a:cs typeface="Arial" pitchFamily="34" charset="0"/>
              </a:rPr>
              <a:t> </a:t>
            </a:r>
            <a:r>
              <a:rPr lang="en-US" sz="2400" dirty="0" err="1">
                <a:latin typeface="Arial" pitchFamily="34" charset="0"/>
                <a:cs typeface="Arial" pitchFamily="34" charset="0"/>
              </a:rPr>
              <a:t>trường</a:t>
            </a:r>
            <a:r>
              <a:rPr lang="en-US" sz="2400" dirty="0">
                <a:latin typeface="Arial" pitchFamily="34" charset="0"/>
                <a:cs typeface="Arial" pitchFamily="34" charset="0"/>
              </a:rPr>
              <a:t> </a:t>
            </a:r>
            <a:r>
              <a:rPr lang="en-US" sz="2400" dirty="0" err="1">
                <a:latin typeface="Arial" pitchFamily="34" charset="0"/>
                <a:cs typeface="Arial" pitchFamily="34" charset="0"/>
              </a:rPr>
              <a:t>lưu</a:t>
            </a:r>
            <a:r>
              <a:rPr lang="en-US" sz="2400" dirty="0">
                <a:latin typeface="Arial" pitchFamily="34" charset="0"/>
                <a:cs typeface="Arial" pitchFamily="34" charset="0"/>
              </a:rPr>
              <a:t> </a:t>
            </a:r>
            <a:r>
              <a:rPr lang="en-US" sz="2400" dirty="0" err="1">
                <a:latin typeface="Arial" pitchFamily="34" charset="0"/>
                <a:cs typeface="Arial" pitchFamily="34" charset="0"/>
              </a:rPr>
              <a:t>chất</a:t>
            </a:r>
            <a:r>
              <a:rPr lang="en-US" sz="2400" dirty="0">
                <a:latin typeface="Arial" pitchFamily="34" charset="0"/>
                <a:cs typeface="Arial" pitchFamily="34" charset="0"/>
              </a:rPr>
              <a:t> </a:t>
            </a:r>
            <a:r>
              <a:rPr lang="en-US" sz="2400" dirty="0" err="1">
                <a:latin typeface="Arial" pitchFamily="34" charset="0"/>
                <a:cs typeface="Arial" pitchFamily="34" charset="0"/>
              </a:rPr>
              <a:t>tĩnh</a:t>
            </a:r>
            <a:r>
              <a:rPr lang="en-US" sz="2400" dirty="0">
                <a:latin typeface="Arial" pitchFamily="34" charset="0"/>
                <a:cs typeface="Arial" pitchFamily="34" charset="0"/>
              </a:rPr>
              <a:t> ở </a:t>
            </a:r>
            <a:r>
              <a:rPr lang="en-US" sz="2400" dirty="0" err="1">
                <a:latin typeface="Arial" pitchFamily="34" charset="0"/>
                <a:cs typeface="Arial" pitchFamily="34" charset="0"/>
              </a:rPr>
              <a:t>trạng</a:t>
            </a:r>
            <a:r>
              <a:rPr lang="en-US" sz="2400" dirty="0">
                <a:latin typeface="Arial" pitchFamily="34" charset="0"/>
                <a:cs typeface="Arial" pitchFamily="34" charset="0"/>
              </a:rPr>
              <a:t> </a:t>
            </a:r>
            <a:r>
              <a:rPr lang="en-US" sz="2400" dirty="0" err="1">
                <a:latin typeface="Arial" pitchFamily="34" charset="0"/>
                <a:cs typeface="Arial" pitchFamily="34" charset="0"/>
              </a:rPr>
              <a:t>thái</a:t>
            </a:r>
            <a:r>
              <a:rPr lang="en-US" sz="2400" dirty="0">
                <a:latin typeface="Arial" pitchFamily="34" charset="0"/>
                <a:cs typeface="Arial" pitchFamily="34" charset="0"/>
              </a:rPr>
              <a:t> </a:t>
            </a:r>
            <a:r>
              <a:rPr lang="en-US" sz="2400" dirty="0" err="1">
                <a:latin typeface="Arial" pitchFamily="34" charset="0"/>
                <a:cs typeface="Arial" pitchFamily="34" charset="0"/>
              </a:rPr>
              <a:t>cân</a:t>
            </a:r>
            <a:r>
              <a:rPr lang="en-US" sz="2400" dirty="0">
                <a:latin typeface="Arial" pitchFamily="34" charset="0"/>
                <a:cs typeface="Arial" pitchFamily="34" charset="0"/>
              </a:rPr>
              <a:t> </a:t>
            </a:r>
            <a:r>
              <a:rPr lang="en-US" sz="2400" dirty="0" err="1">
                <a:latin typeface="Arial" pitchFamily="34" charset="0"/>
                <a:cs typeface="Arial" pitchFamily="34" charset="0"/>
              </a:rPr>
              <a:t>bằng</a:t>
            </a:r>
            <a:r>
              <a:rPr lang="en-US" sz="2400" dirty="0">
                <a:latin typeface="Arial" pitchFamily="34" charset="0"/>
                <a:cs typeface="Arial" pitchFamily="34" charset="0"/>
              </a:rPr>
              <a:t> </a:t>
            </a:r>
            <a:r>
              <a:rPr lang="en-US" sz="2400" dirty="0" err="1">
                <a:latin typeface="Arial" pitchFamily="34" charset="0"/>
                <a:cs typeface="Arial" pitchFamily="34" charset="0"/>
              </a:rPr>
              <a:t>lực</a:t>
            </a:r>
            <a:r>
              <a:rPr lang="en-US" sz="2400" dirty="0">
                <a:latin typeface="Arial" pitchFamily="34" charset="0"/>
                <a:cs typeface="Arial" pitchFamily="34" charset="0"/>
              </a:rPr>
              <a:t>.</a:t>
            </a:r>
            <a:endParaRPr lang="en-US" sz="2400" dirty="0"/>
          </a:p>
          <a:p>
            <a:pPr algn="just">
              <a:spcBef>
                <a:spcPts val="600"/>
              </a:spcBef>
              <a:spcAft>
                <a:spcPts val="600"/>
              </a:spcAft>
            </a:pPr>
            <a:r>
              <a:rPr lang="en-US" sz="2400" b="1" dirty="0" err="1" smtClean="0">
                <a:solidFill>
                  <a:srgbClr val="009900"/>
                </a:solidFill>
                <a:latin typeface="Arial" pitchFamily="34" charset="0"/>
                <a:cs typeface="Arial" pitchFamily="34" charset="0"/>
              </a:rPr>
              <a:t>Đặc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điểm</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của</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a:t>
            </a:r>
            <a:r>
              <a:rPr lang="en-US" sz="2400" b="1" baseline="-25000" dirty="0" err="1" smtClean="0">
                <a:solidFill>
                  <a:srgbClr val="009900"/>
                </a:solidFill>
                <a:latin typeface="Arial" pitchFamily="34" charset="0"/>
                <a:cs typeface="Arial" pitchFamily="34" charset="0"/>
              </a:rPr>
              <a:t>sg</a:t>
            </a:r>
            <a:r>
              <a:rPr lang="en-US" sz="2400" b="1" dirty="0" smtClean="0">
                <a:solidFill>
                  <a:srgbClr val="009900"/>
                </a:solidFill>
                <a:latin typeface="Arial" pitchFamily="34" charset="0"/>
                <a:cs typeface="Arial" pitchFamily="34" charset="0"/>
              </a:rPr>
              <a:t>:</a:t>
            </a:r>
          </a:p>
          <a:p>
            <a:pPr marL="342900" indent="-342900" algn="just">
              <a:buFont typeface="Wingdings" pitchFamily="2" charset="2"/>
              <a:buChar char="q"/>
            </a:pPr>
            <a:r>
              <a:rPr lang="en-US" sz="2400" dirty="0" err="1" smtClean="0">
                <a:latin typeface="Arial" pitchFamily="34" charset="0"/>
                <a:cs typeface="Arial" pitchFamily="34" charset="0"/>
              </a:rPr>
              <a:t>v</a:t>
            </a:r>
            <a:r>
              <a:rPr lang="en-US" sz="2400" baseline="-25000" dirty="0" err="1" smtClean="0">
                <a:latin typeface="Arial" pitchFamily="34" charset="0"/>
                <a:cs typeface="Arial" pitchFamily="34" charset="0"/>
              </a:rPr>
              <a:t>s</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a:t>
            </a:r>
            <a:r>
              <a:rPr lang="en-US" sz="2400" baseline="-25000" dirty="0" err="1" smtClean="0">
                <a:latin typeface="Arial" pitchFamily="34" charset="0"/>
                <a:cs typeface="Arial" pitchFamily="34" charset="0"/>
                <a:sym typeface="Symbol"/>
              </a:rPr>
              <a:t>b</a:t>
            </a:r>
            <a:r>
              <a:rPr lang="en-US" sz="2400" dirty="0" smtClean="0">
                <a:latin typeface="Arial" pitchFamily="34" charset="0"/>
                <a:cs typeface="Arial" pitchFamily="34" charset="0"/>
                <a:sym typeface="Symbol"/>
              </a:rPr>
              <a: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vận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tốc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lắng</a:t>
            </a:r>
            <a:r>
              <a:rPr lang="en-US" sz="2000" dirty="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vận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tốc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rơi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đều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hạt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môi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trường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lưu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chất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đứng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yên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vận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tốc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cân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bằng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vận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tốc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chuyển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dòng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lưu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chất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hạt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trạng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thái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lơ</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lửng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tầng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sôi</a:t>
            </a:r>
            <a:r>
              <a:rPr lang="en-US" sz="2000" dirty="0" smtClean="0">
                <a:latin typeface="Arial" pitchFamily="34" charset="0"/>
                <a:cs typeface="Arial" pitchFamily="34" charset="0"/>
                <a:sym typeface="Symbol"/>
              </a:rPr>
              <a:t>).</a:t>
            </a:r>
          </a:p>
          <a:p>
            <a:pPr marL="342900" indent="-342900" algn="just">
              <a:spcBef>
                <a:spcPts val="600"/>
              </a:spcBef>
              <a:spcAft>
                <a:spcPts val="600"/>
              </a:spcAft>
              <a:buFont typeface="Wingdings" pitchFamily="2" charset="2"/>
              <a:buChar char="q"/>
            </a:pPr>
            <a:r>
              <a:rPr lang="en-US" sz="2400" dirty="0" err="1" smtClean="0">
                <a:latin typeface="Arial" pitchFamily="34" charset="0"/>
                <a:cs typeface="Arial" pitchFamily="34" charset="0"/>
                <a:sym typeface="Symbol"/>
              </a:rPr>
              <a:t>v</a:t>
            </a:r>
            <a:r>
              <a:rPr lang="en-US" sz="2400" baseline="-25000" dirty="0" err="1" smtClean="0">
                <a:latin typeface="Arial" pitchFamily="34" charset="0"/>
                <a:cs typeface="Arial" pitchFamily="34" charset="0"/>
                <a:sym typeface="Symbol"/>
              </a:rPr>
              <a:t>s</a:t>
            </a:r>
            <a:r>
              <a:rPr lang="en-US" sz="2400" dirty="0" smtClean="0">
                <a:latin typeface="Arial" pitchFamily="34" charset="0"/>
                <a:cs typeface="Arial" pitchFamily="34" charset="0"/>
                <a:sym typeface="Symbol"/>
              </a:rPr>
              <a:t> = f(d, </a:t>
            </a:r>
            <a:r>
              <a:rPr lang="en-US" sz="2400" baseline="-25000" dirty="0" smtClean="0">
                <a:latin typeface="Arial" pitchFamily="34" charset="0"/>
                <a:cs typeface="Arial" pitchFamily="34" charset="0"/>
                <a:sym typeface="Symbol"/>
              </a:rPr>
              <a:t>p</a:t>
            </a:r>
            <a:r>
              <a:rPr lang="en-US" sz="2400" dirty="0" smtClean="0">
                <a:latin typeface="Arial" pitchFamily="34" charset="0"/>
                <a:cs typeface="Arial" pitchFamily="34" charset="0"/>
                <a:sym typeface="Symbol"/>
              </a:rPr>
              <a:t>, Re) </a:t>
            </a:r>
          </a:p>
          <a:p>
            <a:pPr algn="just">
              <a:spcBef>
                <a:spcPts val="600"/>
              </a:spcBef>
              <a:spcAft>
                <a:spcPts val="600"/>
              </a:spcAft>
            </a:pPr>
            <a:endParaRPr lang="en-US" sz="2400" dirty="0" smtClean="0">
              <a:latin typeface="Arial" pitchFamily="34" charset="0"/>
              <a:cs typeface="Arial" pitchFamily="34" charset="0"/>
              <a:sym typeface="Symbol"/>
            </a:endParaRPr>
          </a:p>
          <a:p>
            <a:pPr algn="just">
              <a:spcAft>
                <a:spcPts val="600"/>
              </a:spcAft>
            </a:pPr>
            <a:r>
              <a:rPr lang="en-US" sz="2400" b="1" dirty="0" err="1" smtClean="0">
                <a:solidFill>
                  <a:srgbClr val="FF6600"/>
                </a:solidFill>
                <a:latin typeface="Arial" pitchFamily="34" charset="0"/>
                <a:cs typeface="Arial" pitchFamily="34" charset="0"/>
                <a:sym typeface="Symbol"/>
              </a:rPr>
              <a:t>Đường</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kính</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hạt</a:t>
            </a:r>
            <a:r>
              <a:rPr lang="en-US" sz="2400" dirty="0" smtClean="0">
                <a:latin typeface="Arial" pitchFamily="34" charset="0"/>
                <a:cs typeface="Arial" pitchFamily="34" charset="0"/>
                <a:sym typeface="Symbol"/>
              </a:rPr>
              <a:t>, d: </a:t>
            </a:r>
          </a:p>
          <a:p>
            <a:pPr marL="342900" indent="-342900" algn="just">
              <a:buFont typeface="Wingdings" pitchFamily="2" charset="2"/>
              <a:buChar char="§"/>
            </a:pPr>
            <a:r>
              <a:rPr lang="en-US" sz="2400" dirty="0" err="1" smtClean="0">
                <a:latin typeface="Arial" pitchFamily="34" charset="0"/>
                <a:cs typeface="Arial" pitchFamily="34" charset="0"/>
                <a:sym typeface="Symbol"/>
              </a:rPr>
              <a:t>Hạt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cầu</a:t>
            </a:r>
            <a:r>
              <a:rPr lang="en-US" sz="2400" dirty="0" smtClean="0">
                <a:latin typeface="Arial" pitchFamily="34" charset="0"/>
                <a:cs typeface="Arial" pitchFamily="34" charset="0"/>
                <a:sym typeface="Symbol"/>
              </a:rPr>
              <a:t>: d = d</a:t>
            </a:r>
            <a:r>
              <a:rPr lang="en-US" sz="2400" baseline="-25000" dirty="0" smtClean="0">
                <a:latin typeface="Arial" pitchFamily="34" charset="0"/>
                <a:cs typeface="Arial" pitchFamily="34" charset="0"/>
                <a:sym typeface="Symbol"/>
              </a:rPr>
              <a:t>h</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Hạt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cầu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kỳ</a:t>
            </a:r>
            <a:r>
              <a:rPr lang="en-US" sz="2400" dirty="0" smtClean="0">
                <a:latin typeface="Arial" pitchFamily="34" charset="0"/>
                <a:cs typeface="Arial" pitchFamily="34" charset="0"/>
                <a:sym typeface="Symbol"/>
              </a:rPr>
              <a:t>): </a:t>
            </a:r>
          </a:p>
          <a:p>
            <a:pPr algn="just">
              <a:spcBef>
                <a:spcPts val="600"/>
              </a:spcBef>
            </a:pP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hệ</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số</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hình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dạng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hạt</a:t>
            </a:r>
            <a:r>
              <a:rPr lang="en-US" sz="2000" dirty="0" smtClean="0">
                <a:latin typeface="Arial" pitchFamily="34" charset="0"/>
                <a:cs typeface="Arial" pitchFamily="34" charset="0"/>
                <a:sym typeface="Symbol"/>
              </a:rPr>
              <a:t>. 1,3–</a:t>
            </a:r>
            <a:r>
              <a:rPr lang="en-US" sz="2000" dirty="0" err="1" smtClean="0">
                <a:latin typeface="Arial" pitchFamily="34" charset="0"/>
                <a:cs typeface="Arial" pitchFamily="34" charset="0"/>
                <a:sym typeface="Symbol"/>
              </a:rPr>
              <a:t>tròn</a:t>
            </a:r>
            <a:r>
              <a:rPr lang="en-US" sz="2000" dirty="0" smtClean="0">
                <a:latin typeface="Arial" pitchFamily="34" charset="0"/>
                <a:cs typeface="Arial" pitchFamily="34" charset="0"/>
                <a:sym typeface="Symbol"/>
              </a:rPr>
              <a:t>; 1,52–</a:t>
            </a:r>
            <a:r>
              <a:rPr lang="en-US" sz="2000" dirty="0" err="1" smtClean="0">
                <a:latin typeface="Arial" pitchFamily="34" charset="0"/>
                <a:cs typeface="Arial" pitchFamily="34" charset="0"/>
                <a:sym typeface="Symbol"/>
              </a:rPr>
              <a:t>góc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cạnh</a:t>
            </a:r>
            <a:r>
              <a:rPr lang="en-US" sz="2000" dirty="0" smtClean="0">
                <a:latin typeface="Arial" pitchFamily="34" charset="0"/>
                <a:cs typeface="Arial" pitchFamily="34" charset="0"/>
                <a:sym typeface="Symbol"/>
              </a:rPr>
              <a:t>; 1,72–</a:t>
            </a:r>
            <a:r>
              <a:rPr lang="en-US" sz="2000" dirty="0" err="1" smtClean="0">
                <a:latin typeface="Arial" pitchFamily="34" charset="0"/>
                <a:cs typeface="Arial" pitchFamily="34" charset="0"/>
                <a:sym typeface="Symbol"/>
              </a:rPr>
              <a:t>dài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kim</a:t>
            </a:r>
            <a:r>
              <a:rPr lang="en-US" sz="2000" dirty="0" smtClean="0">
                <a:latin typeface="Arial" pitchFamily="34" charset="0"/>
                <a:cs typeface="Arial" pitchFamily="34" charset="0"/>
                <a:sym typeface="Symbol"/>
              </a:rPr>
              <a:t>; 2,33–</a:t>
            </a:r>
            <a:r>
              <a:rPr lang="en-US" sz="2000" dirty="0" err="1" smtClean="0">
                <a:latin typeface="Arial" pitchFamily="34" charset="0"/>
                <a:cs typeface="Arial" pitchFamily="34" charset="0"/>
                <a:sym typeface="Symbol"/>
              </a:rPr>
              <a:t>bản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mỏng</a:t>
            </a:r>
            <a:r>
              <a:rPr lang="en-US" sz="2000" dirty="0" smtClean="0">
                <a:latin typeface="Arial" pitchFamily="34" charset="0"/>
                <a:cs typeface="Arial" pitchFamily="34" charset="0"/>
                <a:sym typeface="Symbol"/>
              </a:rPr>
              <a:t>. </a:t>
            </a:r>
          </a:p>
          <a:p>
            <a:pPr marL="342900" indent="-342900" algn="just">
              <a:spcBef>
                <a:spcPts val="600"/>
              </a:spcBef>
              <a:buFont typeface="Wingdings" pitchFamily="2" charset="2"/>
              <a:buChar char="§"/>
            </a:pPr>
            <a:r>
              <a:rPr lang="en-US" sz="2400" dirty="0" err="1" smtClean="0">
                <a:latin typeface="Arial" pitchFamily="34" charset="0"/>
                <a:cs typeface="Arial" pitchFamily="34" charset="0"/>
                <a:sym typeface="Symbol"/>
              </a:rPr>
              <a:t>Hạt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nhau</a:t>
            </a:r>
            <a:r>
              <a:rPr lang="en-US" sz="2400" dirty="0" smtClean="0">
                <a:latin typeface="Arial" pitchFamily="34" charset="0"/>
                <a:cs typeface="Arial" pitchFamily="34" charset="0"/>
                <a:sym typeface="Symbol"/>
              </a:rPr>
              <a:t>: </a:t>
            </a:r>
          </a:p>
          <a:p>
            <a:pPr algn="just"/>
            <a:endParaRPr lang="en-US" sz="2000" dirty="0" smtClean="0">
              <a:latin typeface="Arial" pitchFamily="34" charset="0"/>
              <a:cs typeface="Arial" pitchFamily="34" charset="0"/>
              <a:sym typeface="Symbol"/>
            </a:endParaRPr>
          </a:p>
          <a:p>
            <a:pPr algn="just"/>
            <a:r>
              <a:rPr lang="en-US" sz="2000" dirty="0" smtClean="0">
                <a:latin typeface="Arial" pitchFamily="34" charset="0"/>
                <a:cs typeface="Arial" pitchFamily="34" charset="0"/>
                <a:sym typeface="Symbol"/>
              </a:rPr>
              <a:t>n: </a:t>
            </a:r>
            <a:r>
              <a:rPr lang="en-US" sz="2000" dirty="0" err="1" smtClean="0">
                <a:latin typeface="Arial" pitchFamily="34" charset="0"/>
                <a:cs typeface="Arial" pitchFamily="34" charset="0"/>
                <a:sym typeface="Symbol"/>
              </a:rPr>
              <a:t>số</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cỡ</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hạt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khối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hạt</a:t>
            </a:r>
            <a:r>
              <a:rPr lang="en-US" sz="2000" dirty="0" smtClean="0">
                <a:latin typeface="Arial" pitchFamily="34" charset="0"/>
                <a:cs typeface="Arial" pitchFamily="34" charset="0"/>
                <a:sym typeface="Symbol"/>
              </a:rPr>
              <a:t>, x</a:t>
            </a:r>
            <a:r>
              <a:rPr lang="en-US" sz="2000" baseline="-25000" dirty="0" smtClean="0">
                <a:latin typeface="Arial" pitchFamily="34" charset="0"/>
                <a:cs typeface="Arial" pitchFamily="34" charset="0"/>
                <a:sym typeface="Symbol"/>
              </a:rPr>
              <a:t>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phân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khối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lượng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cỡ</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hạt</a:t>
            </a:r>
            <a:r>
              <a:rPr lang="en-US" sz="2000" dirty="0" smtClean="0">
                <a:latin typeface="Arial" pitchFamily="34" charset="0"/>
                <a:cs typeface="Arial" pitchFamily="34" charset="0"/>
                <a:sym typeface="Symbol"/>
              </a:rPr>
              <a:t> d</a:t>
            </a:r>
            <a:r>
              <a:rPr lang="en-US" sz="2000" baseline="-25000" dirty="0" smtClean="0">
                <a:latin typeface="Arial" pitchFamily="34" charset="0"/>
                <a:cs typeface="Arial" pitchFamily="34" charset="0"/>
                <a:sym typeface="Symbol"/>
              </a:rPr>
              <a:t>i</a:t>
            </a:r>
            <a:r>
              <a:rPr lang="en-US" sz="2000" dirty="0" smtClean="0">
                <a:latin typeface="Arial" pitchFamily="34" charset="0"/>
                <a:cs typeface="Arial" pitchFamily="34" charset="0"/>
                <a:sym typeface="Symbol"/>
              </a:rPr>
              <a:t>.</a:t>
            </a:r>
          </a:p>
        </p:txBody>
      </p:sp>
      <p:graphicFrame>
        <p:nvGraphicFramePr>
          <p:cNvPr id="4" name="Object 3"/>
          <p:cNvGraphicFramePr>
            <a:graphicFrameLocks noChangeAspect="1"/>
          </p:cNvGraphicFramePr>
          <p:nvPr>
            <p:extLst>
              <p:ext uri="{D42A27DB-BD31-4B8C-83A1-F6EECF244321}">
                <p14:modId xmlns:p14="http://schemas.microsoft.com/office/powerpoint/2010/main" val="3624276649"/>
              </p:ext>
            </p:extLst>
          </p:nvPr>
        </p:nvGraphicFramePr>
        <p:xfrm>
          <a:off x="2717800" y="3324225"/>
          <a:ext cx="2779713" cy="1054100"/>
        </p:xfrm>
        <a:graphic>
          <a:graphicData uri="http://schemas.openxmlformats.org/presentationml/2006/ole">
            <mc:AlternateContent xmlns:mc="http://schemas.openxmlformats.org/markup-compatibility/2006">
              <mc:Choice xmlns:v="urn:schemas-microsoft-com:vml" Requires="v">
                <p:oleObj spid="_x0000_s3633" name="Equation" r:id="rId3" imgW="1206500" imgH="457200" progId="Equation.3">
                  <p:embed/>
                </p:oleObj>
              </mc:Choice>
              <mc:Fallback>
                <p:oleObj name="Equation" r:id="rId3" imgW="1206500" imgH="457200" progId="Equation.3">
                  <p:embed/>
                  <p:pic>
                    <p:nvPicPr>
                      <p:cNvPr id="0" name="Picture 5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7800" y="3324225"/>
                        <a:ext cx="2779713"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5410200" y="3581399"/>
            <a:ext cx="2244525" cy="461665"/>
          </a:xfrm>
          <a:prstGeom prst="rect">
            <a:avLst/>
          </a:prstGeom>
        </p:spPr>
        <p:txBody>
          <a:bodyPr wrap="none">
            <a:spAutoFit/>
          </a:bodyPr>
          <a:lstStyle/>
          <a:p>
            <a:r>
              <a:rPr lang="en-US" sz="2400" b="1" dirty="0" smtClean="0">
                <a:solidFill>
                  <a:srgbClr val="7030A0"/>
                </a:solidFill>
                <a:latin typeface="Arial" pitchFamily="34" charset="0"/>
                <a:cs typeface="Arial" pitchFamily="34" charset="0"/>
                <a:sym typeface="Wingdings" pitchFamily="2" charset="2"/>
              </a:rPr>
              <a:t></a:t>
            </a:r>
            <a:r>
              <a:rPr lang="en-US" sz="2400" b="1" dirty="0" err="1" smtClean="0">
                <a:solidFill>
                  <a:srgbClr val="7030A0"/>
                </a:solidFill>
                <a:latin typeface="Arial" pitchFamily="34" charset="0"/>
                <a:cs typeface="Arial" pitchFamily="34" charset="0"/>
                <a:sym typeface="Symbol"/>
              </a:rPr>
              <a:t>Chế</a:t>
            </a:r>
            <a:r>
              <a:rPr lang="en-US" sz="2400" b="1" dirty="0" smtClean="0">
                <a:solidFill>
                  <a:srgbClr val="7030A0"/>
                </a:solidFill>
                <a:latin typeface="Arial" pitchFamily="34" charset="0"/>
                <a:cs typeface="Arial" pitchFamily="34" charset="0"/>
                <a:sym typeface="Symbol"/>
              </a:rPr>
              <a:t> </a:t>
            </a:r>
            <a:r>
              <a:rPr lang="en-US" sz="2400" b="1" dirty="0" err="1">
                <a:solidFill>
                  <a:srgbClr val="7030A0"/>
                </a:solidFill>
                <a:latin typeface="Arial" pitchFamily="34" charset="0"/>
                <a:cs typeface="Arial" pitchFamily="34" charset="0"/>
                <a:sym typeface="Symbol"/>
              </a:rPr>
              <a:t>độ</a:t>
            </a:r>
            <a:r>
              <a:rPr lang="en-US" sz="2400" b="1" dirty="0">
                <a:solidFill>
                  <a:srgbClr val="7030A0"/>
                </a:solidFill>
                <a:latin typeface="Arial" pitchFamily="34" charset="0"/>
                <a:cs typeface="Arial" pitchFamily="34" charset="0"/>
                <a:sym typeface="Symbol"/>
              </a:rPr>
              <a:t> </a:t>
            </a:r>
            <a:r>
              <a:rPr lang="en-US" sz="2400" b="1" dirty="0" err="1">
                <a:solidFill>
                  <a:srgbClr val="7030A0"/>
                </a:solidFill>
                <a:latin typeface="Arial" pitchFamily="34" charset="0"/>
                <a:cs typeface="Arial" pitchFamily="34" charset="0"/>
                <a:sym typeface="Symbol"/>
              </a:rPr>
              <a:t>lắng</a:t>
            </a:r>
            <a:endParaRPr lang="en-US" sz="2400" dirty="0">
              <a:solidFill>
                <a:srgbClr val="7030A0"/>
              </a:solidFill>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1329528622"/>
              </p:ext>
            </p:extLst>
          </p:nvPr>
        </p:nvGraphicFramePr>
        <p:xfrm>
          <a:off x="4276725" y="4876800"/>
          <a:ext cx="2962275" cy="701675"/>
        </p:xfrm>
        <a:graphic>
          <a:graphicData uri="http://schemas.openxmlformats.org/presentationml/2006/ole">
            <mc:AlternateContent xmlns:mc="http://schemas.openxmlformats.org/markup-compatibility/2006">
              <mc:Choice xmlns:v="urn:schemas-microsoft-com:vml" Requires="v">
                <p:oleObj spid="_x0000_s3634" name="Equation" r:id="rId5" imgW="1180588" imgH="279279" progId="Equation.3">
                  <p:embed/>
                </p:oleObj>
              </mc:Choice>
              <mc:Fallback>
                <p:oleObj name="Equation" r:id="rId5" imgW="1180588" imgH="279279" progId="Equation.3">
                  <p:embed/>
                  <p:pic>
                    <p:nvPicPr>
                      <p:cNvPr id="0" name="Picture 5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6725" y="4876800"/>
                        <a:ext cx="2962275"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027241490"/>
              </p:ext>
            </p:extLst>
          </p:nvPr>
        </p:nvGraphicFramePr>
        <p:xfrm>
          <a:off x="4470400" y="5608637"/>
          <a:ext cx="1549400" cy="1049269"/>
        </p:xfrm>
        <a:graphic>
          <a:graphicData uri="http://schemas.openxmlformats.org/presentationml/2006/ole">
            <mc:AlternateContent xmlns:mc="http://schemas.openxmlformats.org/markup-compatibility/2006">
              <mc:Choice xmlns:v="urn:schemas-microsoft-com:vml" Requires="v">
                <p:oleObj spid="_x0000_s3635" name="Equation" r:id="rId7" imgW="939392" imgH="634725" progId="Equation.3">
                  <p:embed/>
                </p:oleObj>
              </mc:Choice>
              <mc:Fallback>
                <p:oleObj name="Equation" r:id="rId7" imgW="939392" imgH="634725" progId="Equation.3">
                  <p:embed/>
                  <p:pic>
                    <p:nvPicPr>
                      <p:cNvPr id="0" name="Picture 5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70400" y="5608637"/>
                        <a:ext cx="1549400" cy="10492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10</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9637962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782" y="549671"/>
            <a:ext cx="9164782" cy="5278368"/>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Xác </a:t>
            </a:r>
            <a:r>
              <a:rPr lang="en-US" sz="2400" b="1" dirty="0" err="1">
                <a:solidFill>
                  <a:srgbClr val="FF0066"/>
                </a:solidFill>
                <a:latin typeface="Arial" pitchFamily="34" charset="0"/>
                <a:cs typeface="Arial" pitchFamily="34" charset="0"/>
              </a:rPr>
              <a:t>định</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vận</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tốc</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a:t>
            </a:r>
            <a:r>
              <a:rPr lang="en-US" sz="2400" b="1" baseline="-25000" dirty="0" err="1" smtClean="0">
                <a:solidFill>
                  <a:srgbClr val="FF0066"/>
                </a:solidFill>
                <a:latin typeface="Arial" pitchFamily="34" charset="0"/>
                <a:cs typeface="Arial" pitchFamily="34" charset="0"/>
              </a:rPr>
              <a:t>sg</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theo</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chế</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độ</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lắng</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dựa</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vào</a:t>
            </a:r>
            <a:r>
              <a:rPr lang="en-US" sz="2400" b="1" dirty="0" smtClean="0">
                <a:solidFill>
                  <a:srgbClr val="FF6600"/>
                </a:solidFill>
                <a:latin typeface="Arial" pitchFamily="34" charset="0"/>
                <a:cs typeface="Arial" pitchFamily="34" charset="0"/>
                <a:sym typeface="Symbol"/>
              </a:rPr>
              <a:t> Re</a:t>
            </a:r>
          </a:p>
          <a:p>
            <a:pPr marL="342900" indent="-342900" algn="just">
              <a:buFont typeface="Wingdings" pitchFamily="2" charset="2"/>
              <a:buChar char="§"/>
            </a:pPr>
            <a:r>
              <a:rPr lang="en-US" sz="2400" b="1" dirty="0" err="1" smtClean="0">
                <a:solidFill>
                  <a:srgbClr val="006666"/>
                </a:solidFill>
                <a:latin typeface="Arial" pitchFamily="34" charset="0"/>
                <a:cs typeface="Arial" pitchFamily="34" charset="0"/>
                <a:sym typeface="Symbol"/>
              </a:rPr>
              <a:t>Lắng</a:t>
            </a:r>
            <a:r>
              <a:rPr lang="en-US" sz="2400" b="1" dirty="0" smtClean="0">
                <a:solidFill>
                  <a:srgbClr val="006666"/>
                </a:solidFill>
                <a:latin typeface="Arial" pitchFamily="34" charset="0"/>
                <a:cs typeface="Arial" pitchFamily="34" charset="0"/>
                <a:sym typeface="Symbol"/>
              </a:rPr>
              <a:t> </a:t>
            </a:r>
            <a:r>
              <a:rPr lang="en-US" sz="2400" b="1" dirty="0" err="1" smtClean="0">
                <a:solidFill>
                  <a:srgbClr val="006666"/>
                </a:solidFill>
                <a:latin typeface="Arial" pitchFamily="34" charset="0"/>
                <a:cs typeface="Arial" pitchFamily="34" charset="0"/>
                <a:sym typeface="Symbol"/>
              </a:rPr>
              <a:t>dòng</a:t>
            </a:r>
            <a:r>
              <a:rPr lang="en-US" sz="2400" b="1" dirty="0" smtClean="0">
                <a:solidFill>
                  <a:srgbClr val="006666"/>
                </a:solidFill>
                <a:latin typeface="Arial" pitchFamily="34" charset="0"/>
                <a:cs typeface="Arial" pitchFamily="34" charset="0"/>
                <a:sym typeface="Symbol"/>
              </a:rPr>
              <a:t> (</a:t>
            </a:r>
            <a:r>
              <a:rPr lang="en-US" sz="2400" b="1" dirty="0" err="1" smtClean="0">
                <a:solidFill>
                  <a:srgbClr val="006666"/>
                </a:solidFill>
                <a:latin typeface="Arial" pitchFamily="34" charset="0"/>
                <a:cs typeface="Arial" pitchFamily="34" charset="0"/>
                <a:sym typeface="Symbol"/>
              </a:rPr>
              <a:t>lắng</a:t>
            </a:r>
            <a:r>
              <a:rPr lang="en-US" sz="2400" b="1" dirty="0" smtClean="0">
                <a:solidFill>
                  <a:srgbClr val="006666"/>
                </a:solidFill>
                <a:latin typeface="Arial" pitchFamily="34" charset="0"/>
                <a:cs typeface="Arial" pitchFamily="34" charset="0"/>
                <a:sym typeface="Symbol"/>
              </a:rPr>
              <a:t> </a:t>
            </a:r>
            <a:r>
              <a:rPr lang="en-US" sz="2400" b="1" dirty="0" err="1" smtClean="0">
                <a:solidFill>
                  <a:srgbClr val="006666"/>
                </a:solidFill>
                <a:latin typeface="Arial" pitchFamily="34" charset="0"/>
                <a:cs typeface="Arial" pitchFamily="34" charset="0"/>
                <a:sym typeface="Symbol"/>
              </a:rPr>
              <a:t>theo</a:t>
            </a:r>
            <a:r>
              <a:rPr lang="en-US" sz="2400" b="1" dirty="0" smtClean="0">
                <a:solidFill>
                  <a:srgbClr val="006666"/>
                </a:solidFill>
                <a:latin typeface="Arial" pitchFamily="34" charset="0"/>
                <a:cs typeface="Arial" pitchFamily="34" charset="0"/>
                <a:sym typeface="Symbol"/>
              </a:rPr>
              <a:t> Stokes):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môi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tuân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định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luật</a:t>
            </a:r>
            <a:r>
              <a:rPr lang="en-US" sz="2400" dirty="0" smtClean="0">
                <a:latin typeface="Arial" pitchFamily="34" charset="0"/>
                <a:cs typeface="Arial" pitchFamily="34" charset="0"/>
                <a:sym typeface="Symbol"/>
              </a:rPr>
              <a:t> Stokes. </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marL="342900" indent="-342900" algn="just">
              <a:buFont typeface="Wingdings" pitchFamily="2" charset="2"/>
              <a:buChar char="§"/>
            </a:pPr>
            <a:r>
              <a:rPr lang="en-US" sz="2400" b="1" dirty="0" err="1" smtClean="0">
                <a:solidFill>
                  <a:srgbClr val="7030A0"/>
                </a:solidFill>
                <a:latin typeface="Arial" pitchFamily="34" charset="0"/>
                <a:cs typeface="Arial" pitchFamily="34" charset="0"/>
                <a:sym typeface="Symbol"/>
              </a:rPr>
              <a:t>Lắng</a:t>
            </a:r>
            <a:r>
              <a:rPr lang="en-US" sz="2400" b="1" dirty="0" smtClean="0">
                <a:solidFill>
                  <a:srgbClr val="7030A0"/>
                </a:solidFill>
                <a:latin typeface="Arial" pitchFamily="34" charset="0"/>
                <a:cs typeface="Arial" pitchFamily="34" charset="0"/>
                <a:sym typeface="Symbol"/>
              </a:rPr>
              <a:t> </a:t>
            </a:r>
            <a:r>
              <a:rPr lang="en-US" sz="2400" b="1" dirty="0" err="1" smtClean="0">
                <a:solidFill>
                  <a:srgbClr val="7030A0"/>
                </a:solidFill>
                <a:latin typeface="Arial" pitchFamily="34" charset="0"/>
                <a:cs typeface="Arial" pitchFamily="34" charset="0"/>
                <a:sym typeface="Symbol"/>
              </a:rPr>
              <a:t>quá</a:t>
            </a:r>
            <a:r>
              <a:rPr lang="en-US" sz="2400" b="1" dirty="0" smtClean="0">
                <a:solidFill>
                  <a:srgbClr val="7030A0"/>
                </a:solidFill>
                <a:latin typeface="Arial" pitchFamily="34" charset="0"/>
                <a:cs typeface="Arial" pitchFamily="34" charset="0"/>
                <a:sym typeface="Symbol"/>
              </a:rPr>
              <a:t> </a:t>
            </a:r>
            <a:r>
              <a:rPr lang="en-US" sz="2400" b="1" dirty="0" err="1" smtClean="0">
                <a:solidFill>
                  <a:srgbClr val="7030A0"/>
                </a:solidFill>
                <a:latin typeface="Arial" pitchFamily="34" charset="0"/>
                <a:cs typeface="Arial" pitchFamily="34" charset="0"/>
                <a:sym typeface="Symbol"/>
              </a:rPr>
              <a:t>độ</a:t>
            </a:r>
            <a:r>
              <a:rPr lang="en-US" sz="2400" b="1" dirty="0" smtClean="0">
                <a:solidFill>
                  <a:srgbClr val="7030A0"/>
                </a:solidFill>
                <a:latin typeface="Arial" pitchFamily="34" charset="0"/>
                <a:cs typeface="Arial" pitchFamily="34" charset="0"/>
                <a:sym typeface="Symbol"/>
              </a:rPr>
              <a:t> (</a:t>
            </a:r>
            <a:r>
              <a:rPr lang="en-US" sz="2400" b="1" dirty="0" err="1" smtClean="0">
                <a:solidFill>
                  <a:srgbClr val="7030A0"/>
                </a:solidFill>
                <a:latin typeface="Arial" pitchFamily="34" charset="0"/>
                <a:cs typeface="Arial" pitchFamily="34" charset="0"/>
                <a:sym typeface="Symbol"/>
              </a:rPr>
              <a:t>lắng</a:t>
            </a:r>
            <a:r>
              <a:rPr lang="en-US" sz="2400" b="1" dirty="0" smtClean="0">
                <a:solidFill>
                  <a:srgbClr val="7030A0"/>
                </a:solidFill>
                <a:latin typeface="Arial" pitchFamily="34" charset="0"/>
                <a:cs typeface="Arial" pitchFamily="34" charset="0"/>
                <a:sym typeface="Symbol"/>
              </a:rPr>
              <a:t> </a:t>
            </a:r>
            <a:r>
              <a:rPr lang="en-US" sz="2400" b="1" dirty="0" err="1" smtClean="0">
                <a:solidFill>
                  <a:srgbClr val="7030A0"/>
                </a:solidFill>
                <a:latin typeface="Arial" pitchFamily="34" charset="0"/>
                <a:cs typeface="Arial" pitchFamily="34" charset="0"/>
                <a:sym typeface="Symbol"/>
              </a:rPr>
              <a:t>theo</a:t>
            </a:r>
            <a:r>
              <a:rPr lang="en-US" sz="2400" b="1" dirty="0" smtClean="0">
                <a:solidFill>
                  <a:srgbClr val="7030A0"/>
                </a:solidFill>
                <a:latin typeface="Arial" pitchFamily="34" charset="0"/>
                <a:cs typeface="Arial" pitchFamily="34" charset="0"/>
                <a:sym typeface="Symbol"/>
              </a:rPr>
              <a:t> </a:t>
            </a:r>
            <a:r>
              <a:rPr lang="en-US" sz="2400" b="1" dirty="0" err="1" smtClean="0">
                <a:solidFill>
                  <a:srgbClr val="7030A0"/>
                </a:solidFill>
                <a:latin typeface="Arial" pitchFamily="34" charset="0"/>
                <a:cs typeface="Arial" pitchFamily="34" charset="0"/>
                <a:sym typeface="Symbol"/>
              </a:rPr>
              <a:t>Alen</a:t>
            </a:r>
            <a:r>
              <a:rPr lang="en-US" sz="2400" b="1" dirty="0" smtClean="0">
                <a:solidFill>
                  <a:srgbClr val="7030A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môi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tuân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thức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Alen</a:t>
            </a:r>
            <a:r>
              <a:rPr lang="en-US" sz="2400" dirty="0" smtClean="0">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spcBef>
                <a:spcPts val="600"/>
              </a:spcBef>
            </a:pPr>
            <a:endParaRPr lang="en-US" sz="2400" b="1" dirty="0" smtClean="0">
              <a:solidFill>
                <a:srgbClr val="FF0000"/>
              </a:solidFill>
              <a:latin typeface="Arial" pitchFamily="34" charset="0"/>
              <a:cs typeface="Arial" pitchFamily="34" charset="0"/>
              <a:sym typeface="Symbol"/>
            </a:endParaRPr>
          </a:p>
          <a:p>
            <a:pPr marL="342900" indent="-342900" algn="just">
              <a:spcBef>
                <a:spcPts val="600"/>
              </a:spcBef>
              <a:buFont typeface="Wingdings" pitchFamily="2" charset="2"/>
              <a:buChar char="§"/>
            </a:pPr>
            <a:r>
              <a:rPr lang="en-US" sz="2400" b="1" dirty="0" err="1" smtClean="0">
                <a:solidFill>
                  <a:srgbClr val="FF0000"/>
                </a:solidFill>
                <a:latin typeface="Arial" pitchFamily="34" charset="0"/>
                <a:cs typeface="Arial" pitchFamily="34" charset="0"/>
                <a:sym typeface="Symbol"/>
              </a:rPr>
              <a:t>Lắng</a:t>
            </a:r>
            <a:r>
              <a:rPr lang="en-US" sz="2400" b="1" dirty="0" smtClean="0">
                <a:solidFill>
                  <a:srgbClr val="FF0000"/>
                </a:solidFill>
                <a:latin typeface="Arial" pitchFamily="34" charset="0"/>
                <a:cs typeface="Arial" pitchFamily="34" charset="0"/>
                <a:sym typeface="Symbol"/>
              </a:rPr>
              <a:t> </a:t>
            </a:r>
            <a:r>
              <a:rPr lang="en-US" sz="2400" b="1" dirty="0" err="1" smtClean="0">
                <a:solidFill>
                  <a:srgbClr val="FF0000"/>
                </a:solidFill>
                <a:latin typeface="Arial" pitchFamily="34" charset="0"/>
                <a:cs typeface="Arial" pitchFamily="34" charset="0"/>
                <a:sym typeface="Symbol"/>
              </a:rPr>
              <a:t>chảy</a:t>
            </a:r>
            <a:r>
              <a:rPr lang="en-US" sz="2400" b="1" dirty="0" smtClean="0">
                <a:solidFill>
                  <a:srgbClr val="FF0000"/>
                </a:solidFill>
                <a:latin typeface="Arial" pitchFamily="34" charset="0"/>
                <a:cs typeface="Arial" pitchFamily="34" charset="0"/>
                <a:sym typeface="Symbol"/>
              </a:rPr>
              <a:t> </a:t>
            </a:r>
            <a:r>
              <a:rPr lang="en-US" sz="2400" b="1" dirty="0" err="1" smtClean="0">
                <a:solidFill>
                  <a:srgbClr val="FF0000"/>
                </a:solidFill>
                <a:latin typeface="Arial" pitchFamily="34" charset="0"/>
                <a:cs typeface="Arial" pitchFamily="34" charset="0"/>
                <a:sym typeface="Symbol"/>
              </a:rPr>
              <a:t>rối</a:t>
            </a:r>
            <a:r>
              <a:rPr lang="en-US" sz="2400" b="1" dirty="0" smtClean="0">
                <a:solidFill>
                  <a:srgbClr val="FF0000"/>
                </a:solidFill>
                <a:latin typeface="Arial" pitchFamily="34" charset="0"/>
                <a:cs typeface="Arial" pitchFamily="34" charset="0"/>
                <a:sym typeface="Symbol"/>
              </a:rPr>
              <a:t> (</a:t>
            </a:r>
            <a:r>
              <a:rPr lang="en-US" sz="2400" b="1" dirty="0" err="1" smtClean="0">
                <a:solidFill>
                  <a:srgbClr val="FF0000"/>
                </a:solidFill>
                <a:latin typeface="Arial" pitchFamily="34" charset="0"/>
                <a:cs typeface="Arial" pitchFamily="34" charset="0"/>
                <a:sym typeface="Symbol"/>
              </a:rPr>
              <a:t>lắng</a:t>
            </a:r>
            <a:r>
              <a:rPr lang="en-US" sz="2400" b="1" dirty="0" smtClean="0">
                <a:solidFill>
                  <a:srgbClr val="FF0000"/>
                </a:solidFill>
                <a:latin typeface="Arial" pitchFamily="34" charset="0"/>
                <a:cs typeface="Arial" pitchFamily="34" charset="0"/>
                <a:sym typeface="Symbol"/>
              </a:rPr>
              <a:t> </a:t>
            </a:r>
            <a:r>
              <a:rPr lang="en-US" sz="2400" b="1" dirty="0" err="1" smtClean="0">
                <a:solidFill>
                  <a:srgbClr val="FF0000"/>
                </a:solidFill>
                <a:latin typeface="Arial" pitchFamily="34" charset="0"/>
                <a:cs typeface="Arial" pitchFamily="34" charset="0"/>
                <a:sym typeface="Symbol"/>
              </a:rPr>
              <a:t>theo</a:t>
            </a:r>
            <a:r>
              <a:rPr lang="en-US" sz="2400" b="1" dirty="0" smtClean="0">
                <a:solidFill>
                  <a:srgbClr val="FF0000"/>
                </a:solidFill>
                <a:latin typeface="Arial" pitchFamily="34" charset="0"/>
                <a:cs typeface="Arial" pitchFamily="34" charset="0"/>
                <a:sym typeface="Symbol"/>
              </a:rPr>
              <a:t> Newton-</a:t>
            </a:r>
            <a:r>
              <a:rPr lang="en-US" sz="2400" b="1" dirty="0" err="1" smtClean="0">
                <a:solidFill>
                  <a:srgbClr val="FF0000"/>
                </a:solidFill>
                <a:latin typeface="Arial" pitchFamily="34" charset="0"/>
                <a:cs typeface="Arial" pitchFamily="34" charset="0"/>
                <a:sym typeface="Symbol"/>
              </a:rPr>
              <a:t>Rittinger</a:t>
            </a:r>
            <a:r>
              <a:rPr lang="en-US" sz="2400" b="1" dirty="0" smtClean="0">
                <a:solidFill>
                  <a:srgbClr val="FF0000"/>
                </a:solidFill>
                <a:latin typeface="Arial" pitchFamily="34" charset="0"/>
                <a:cs typeface="Arial" pitchFamily="34" charset="0"/>
                <a:sym typeface="Symbol"/>
              </a:rPr>
              <a:t>):</a:t>
            </a:r>
          </a:p>
          <a:p>
            <a:pPr marL="342900" indent="-342900" algn="just">
              <a:spcBef>
                <a:spcPts val="600"/>
              </a:spcBef>
              <a:buFont typeface="Wingdings" pitchFamily="2" charset="2"/>
              <a:buChar char="§"/>
            </a:pPr>
            <a:endParaRPr lang="en-US" sz="2400" b="1" dirty="0">
              <a:solidFill>
                <a:srgbClr val="FF0000"/>
              </a:solidFill>
              <a:latin typeface="Arial" pitchFamily="34" charset="0"/>
              <a:cs typeface="Arial" pitchFamily="34" charset="0"/>
              <a:sym typeface="Symbol"/>
            </a:endParaRPr>
          </a:p>
          <a:p>
            <a:pPr algn="just">
              <a:spcBef>
                <a:spcPts val="600"/>
              </a:spcBef>
            </a:pPr>
            <a:endParaRPr lang="en-US" sz="2400" b="1" dirty="0">
              <a:solidFill>
                <a:srgbClr val="FF0000"/>
              </a:solidFill>
              <a:latin typeface="Arial" pitchFamily="34" charset="0"/>
              <a:cs typeface="Arial" pitchFamily="34" charset="0"/>
              <a:sym typeface="Symbol"/>
            </a:endParaRPr>
          </a:p>
          <a:p>
            <a:pPr algn="just">
              <a:spcBef>
                <a:spcPts val="600"/>
              </a:spcBef>
            </a:pPr>
            <a:r>
              <a:rPr lang="en-US" sz="2400" b="1" dirty="0" err="1" smtClean="0">
                <a:solidFill>
                  <a:srgbClr val="009900"/>
                </a:solidFill>
                <a:latin typeface="Arial" pitchFamily="34" charset="0"/>
                <a:cs typeface="Arial" pitchFamily="34" charset="0"/>
                <a:sym typeface="Symbol"/>
              </a:rPr>
              <a:t>Dựa</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vào</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chuẩn</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số</a:t>
            </a:r>
            <a:r>
              <a:rPr lang="en-US" sz="2400" b="1" dirty="0" smtClean="0">
                <a:solidFill>
                  <a:srgbClr val="009900"/>
                </a:solidFill>
                <a:latin typeface="Arial" pitchFamily="34" charset="0"/>
                <a:cs typeface="Arial" pitchFamily="34" charset="0"/>
                <a:sym typeface="Symbol"/>
              </a:rPr>
              <a:t> Archimedes (</a:t>
            </a:r>
            <a:r>
              <a:rPr lang="en-US" sz="2400" b="1" dirty="0" err="1" smtClean="0">
                <a:solidFill>
                  <a:srgbClr val="009900"/>
                </a:solidFill>
                <a:latin typeface="Arial" pitchFamily="34" charset="0"/>
                <a:cs typeface="Arial" pitchFamily="34" charset="0"/>
                <a:sym typeface="Symbol"/>
              </a:rPr>
              <a:t>Ar</a:t>
            </a:r>
            <a:r>
              <a:rPr lang="en-US" sz="2400" b="1" dirty="0" smtClean="0">
                <a:solidFill>
                  <a:srgbClr val="009900"/>
                </a:solidFill>
                <a:latin typeface="Arial" pitchFamily="34" charset="0"/>
                <a:cs typeface="Arial" pitchFamily="34" charset="0"/>
                <a:sym typeface="Symbol"/>
              </a:rPr>
              <a:t>) </a:t>
            </a:r>
            <a:endParaRPr lang="en-US" sz="2400" b="1" dirty="0">
              <a:solidFill>
                <a:srgbClr val="009900"/>
              </a:solidFill>
              <a:latin typeface="Arial" pitchFamily="34" charset="0"/>
              <a:cs typeface="Arial"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2150130593"/>
              </p:ext>
            </p:extLst>
          </p:nvPr>
        </p:nvGraphicFramePr>
        <p:xfrm>
          <a:off x="865187" y="1565565"/>
          <a:ext cx="7413625" cy="931863"/>
        </p:xfrm>
        <a:graphic>
          <a:graphicData uri="http://schemas.openxmlformats.org/presentationml/2006/ole">
            <mc:AlternateContent xmlns:mc="http://schemas.openxmlformats.org/markup-compatibility/2006">
              <mc:Choice xmlns:v="urn:schemas-microsoft-com:vml" Requires="v">
                <p:oleObj spid="_x0000_s7751" name="Equation" r:id="rId3" imgW="3644900" imgH="457200" progId="Equation.3">
                  <p:embed/>
                </p:oleObj>
              </mc:Choice>
              <mc:Fallback>
                <p:oleObj name="Equation" r:id="rId3" imgW="3644900" imgH="457200" progId="Equation.3">
                  <p:embed/>
                  <p:pic>
                    <p:nvPicPr>
                      <p:cNvPr id="0" name="Picture 5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187" y="1565565"/>
                        <a:ext cx="7413625" cy="931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863951096"/>
              </p:ext>
            </p:extLst>
          </p:nvPr>
        </p:nvGraphicFramePr>
        <p:xfrm>
          <a:off x="682625" y="3092450"/>
          <a:ext cx="7775575" cy="1022350"/>
        </p:xfrm>
        <a:graphic>
          <a:graphicData uri="http://schemas.openxmlformats.org/presentationml/2006/ole">
            <mc:AlternateContent xmlns:mc="http://schemas.openxmlformats.org/markup-compatibility/2006">
              <mc:Choice xmlns:v="urn:schemas-microsoft-com:vml" Requires="v">
                <p:oleObj spid="_x0000_s7752" name="Equation" r:id="rId5" imgW="3822700" imgH="457200" progId="Equation.3">
                  <p:embed/>
                </p:oleObj>
              </mc:Choice>
              <mc:Fallback>
                <p:oleObj name="Equation" r:id="rId5" imgW="3822700" imgH="457200" progId="Equation.3">
                  <p:embed/>
                  <p:pic>
                    <p:nvPicPr>
                      <p:cNvPr id="0" name="Picture 5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625" y="3092450"/>
                        <a:ext cx="7775575" cy="10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74439450"/>
              </p:ext>
            </p:extLst>
          </p:nvPr>
        </p:nvGraphicFramePr>
        <p:xfrm>
          <a:off x="648421" y="4343400"/>
          <a:ext cx="7826375" cy="1077913"/>
        </p:xfrm>
        <a:graphic>
          <a:graphicData uri="http://schemas.openxmlformats.org/presentationml/2006/ole">
            <mc:AlternateContent xmlns:mc="http://schemas.openxmlformats.org/markup-compatibility/2006">
              <mc:Choice xmlns:v="urn:schemas-microsoft-com:vml" Requires="v">
                <p:oleObj spid="_x0000_s7753" name="Equation" r:id="rId7" imgW="3848100" imgH="482600" progId="Equation.3">
                  <p:embed/>
                </p:oleObj>
              </mc:Choice>
              <mc:Fallback>
                <p:oleObj name="Equation" r:id="rId7" imgW="3848100" imgH="482600" progId="Equation.3">
                  <p:embed/>
                  <p:pic>
                    <p:nvPicPr>
                      <p:cNvPr id="0" name="Picture 5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421" y="4343400"/>
                        <a:ext cx="7826375" cy="1077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10"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11</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3766086540"/>
              </p:ext>
            </p:extLst>
          </p:nvPr>
        </p:nvGraphicFramePr>
        <p:xfrm>
          <a:off x="-22225" y="5724525"/>
          <a:ext cx="3146425" cy="1133475"/>
        </p:xfrm>
        <a:graphic>
          <a:graphicData uri="http://schemas.openxmlformats.org/presentationml/2006/ole">
            <mc:AlternateContent xmlns:mc="http://schemas.openxmlformats.org/markup-compatibility/2006">
              <mc:Choice xmlns:v="urn:schemas-microsoft-com:vml" Requires="v">
                <p:oleObj spid="_x0000_s7754" name="Equation" r:id="rId9" imgW="1308100" imgH="469900" progId="Equation.3">
                  <p:embed/>
                </p:oleObj>
              </mc:Choice>
              <mc:Fallback>
                <p:oleObj name="Equation" r:id="rId9" imgW="1308100" imgH="469900" progId="Equation.3">
                  <p:embed/>
                  <p:pic>
                    <p:nvPicPr>
                      <p:cNvPr id="0" name="Picture 5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25" y="5724525"/>
                        <a:ext cx="3146425" cy="1133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p:cNvSpPr/>
          <p:nvPr/>
        </p:nvSpPr>
        <p:spPr>
          <a:xfrm>
            <a:off x="3048000" y="5666510"/>
            <a:ext cx="5867400" cy="1200329"/>
          </a:xfrm>
          <a:prstGeom prst="rect">
            <a:avLst/>
          </a:prstGeom>
        </p:spPr>
        <p:txBody>
          <a:bodyPr wrap="square">
            <a:spAutoFit/>
          </a:bodyPr>
          <a:lstStyle/>
          <a:p>
            <a:pPr algn="just"/>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Ar</a:t>
            </a:r>
            <a:r>
              <a:rPr lang="en-US" sz="2400" dirty="0" smtClean="0">
                <a:latin typeface="Arial" pitchFamily="34" charset="0"/>
                <a:cs typeface="Arial" pitchFamily="34" charset="0"/>
                <a:sym typeface="Symbol"/>
              </a:rPr>
              <a:t> </a:t>
            </a:r>
            <a:r>
              <a:rPr lang="en-US" sz="2400" dirty="0">
                <a:latin typeface="Arial" pitchFamily="34" charset="0"/>
                <a:cs typeface="Arial" pitchFamily="34" charset="0"/>
                <a:sym typeface="Symbol"/>
              </a:rPr>
              <a:t>&lt; </a:t>
            </a:r>
            <a:r>
              <a:rPr lang="en-US" sz="2400" dirty="0" smtClean="0">
                <a:latin typeface="Arial" pitchFamily="34" charset="0"/>
                <a:cs typeface="Arial" pitchFamily="34" charset="0"/>
                <a:sym typeface="Symbol"/>
              </a:rPr>
              <a:t>3.6     : </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chế</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độ</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lắng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dòng</a:t>
            </a:r>
            <a:endParaRPr lang="en-US" sz="2400" dirty="0">
              <a:latin typeface="Arial" pitchFamily="34" charset="0"/>
              <a:cs typeface="Arial" pitchFamily="34" charset="0"/>
              <a:sym typeface="Symbol"/>
            </a:endParaRPr>
          </a:p>
          <a:p>
            <a:pPr algn="just"/>
            <a:r>
              <a:rPr lang="en-US" sz="2400" dirty="0">
                <a:latin typeface="Arial" pitchFamily="34" charset="0"/>
                <a:cs typeface="Arial" pitchFamily="34" charset="0"/>
                <a:sym typeface="Symbol"/>
              </a:rPr>
              <a:t>3.6 &lt; </a:t>
            </a:r>
            <a:r>
              <a:rPr lang="en-US" sz="2400" dirty="0" err="1">
                <a:latin typeface="Arial" pitchFamily="34" charset="0"/>
                <a:cs typeface="Arial" pitchFamily="34" charset="0"/>
                <a:sym typeface="Symbol"/>
              </a:rPr>
              <a:t>Ar</a:t>
            </a:r>
            <a:r>
              <a:rPr lang="en-US" sz="2400" dirty="0">
                <a:latin typeface="Arial" pitchFamily="34" charset="0"/>
                <a:cs typeface="Arial" pitchFamily="34" charset="0"/>
                <a:sym typeface="Symbol"/>
              </a:rPr>
              <a:t> &lt; 84000: 	</a:t>
            </a:r>
            <a:r>
              <a:rPr lang="en-US" sz="2400" dirty="0" err="1">
                <a:latin typeface="Arial" pitchFamily="34" charset="0"/>
                <a:cs typeface="Arial" pitchFamily="34" charset="0"/>
                <a:sym typeface="Symbol"/>
              </a:rPr>
              <a:t>chế</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độ</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lắng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quá</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độ</a:t>
            </a:r>
            <a:endParaRPr lang="en-US" sz="2400" dirty="0">
              <a:latin typeface="Arial" pitchFamily="34" charset="0"/>
              <a:cs typeface="Arial" pitchFamily="34" charset="0"/>
              <a:sym typeface="Symbol"/>
            </a:endParaRPr>
          </a:p>
          <a:p>
            <a:pPr algn="just"/>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Ar</a:t>
            </a:r>
            <a:r>
              <a:rPr lang="en-US" sz="2400" dirty="0">
                <a:latin typeface="Arial" pitchFamily="34" charset="0"/>
                <a:cs typeface="Arial" pitchFamily="34" charset="0"/>
                <a:sym typeface="Symbol"/>
              </a:rPr>
              <a:t> &gt; 84000: 	</a:t>
            </a:r>
            <a:r>
              <a:rPr lang="en-US" sz="2400" dirty="0" err="1">
                <a:latin typeface="Arial" pitchFamily="34" charset="0"/>
                <a:cs typeface="Arial" pitchFamily="34" charset="0"/>
                <a:sym typeface="Symbol"/>
              </a:rPr>
              <a:t>chế</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độ</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lắng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rối</a:t>
            </a:r>
            <a:endParaRPr lang="en-US" sz="2400" dirty="0">
              <a:latin typeface="Arial" pitchFamily="34" charset="0"/>
              <a:cs typeface="Arial" pitchFamily="34" charset="0"/>
              <a:sym typeface="Symbol"/>
            </a:endParaRPr>
          </a:p>
        </p:txBody>
      </p:sp>
    </p:spTree>
    <p:extLst>
      <p:ext uri="{BB962C8B-B14F-4D97-AF65-F5344CB8AC3E}">
        <p14:creationId xmlns:p14="http://schemas.microsoft.com/office/powerpoint/2010/main" val="1777452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0"/>
            <a:ext cx="9144001" cy="4524315"/>
          </a:xfrm>
          <a:prstGeom prst="rect">
            <a:avLst/>
          </a:prstGeom>
          <a:noFill/>
        </p:spPr>
        <p:txBody>
          <a:bodyPr wrap="square" rtlCol="0">
            <a:spAutoFit/>
          </a:bodyPr>
          <a:lstStyle/>
          <a:p>
            <a:pPr algn="just"/>
            <a:r>
              <a:rPr lang="en-US" sz="3200" dirty="0" err="1" smtClean="0">
                <a:solidFill>
                  <a:srgbClr val="0000FF"/>
                </a:solidFill>
              </a:rPr>
              <a:t>Huyền</a:t>
            </a:r>
            <a:r>
              <a:rPr lang="en-US" sz="3200" dirty="0" smtClean="0">
                <a:solidFill>
                  <a:srgbClr val="0000FF"/>
                </a:solidFill>
              </a:rPr>
              <a:t> </a:t>
            </a:r>
            <a:r>
              <a:rPr lang="en-US" sz="3200" dirty="0" err="1" smtClean="0">
                <a:solidFill>
                  <a:srgbClr val="0000FF"/>
                </a:solidFill>
              </a:rPr>
              <a:t>phù</a:t>
            </a:r>
            <a:r>
              <a:rPr lang="en-US" sz="3200" dirty="0" smtClean="0">
                <a:solidFill>
                  <a:srgbClr val="0000FF"/>
                </a:solidFill>
              </a:rPr>
              <a:t> </a:t>
            </a:r>
            <a:r>
              <a:rPr lang="en-US" sz="3200" dirty="0" err="1" smtClean="0">
                <a:solidFill>
                  <a:srgbClr val="0000FF"/>
                </a:solidFill>
              </a:rPr>
              <a:t>có</a:t>
            </a:r>
            <a:r>
              <a:rPr lang="en-US" sz="3200" dirty="0" smtClean="0">
                <a:solidFill>
                  <a:srgbClr val="0000FF"/>
                </a:solidFill>
              </a:rPr>
              <a:t> </a:t>
            </a:r>
            <a:r>
              <a:rPr lang="en-US" sz="3200" dirty="0" err="1" smtClean="0">
                <a:solidFill>
                  <a:srgbClr val="0000FF"/>
                </a:solidFill>
              </a:rPr>
              <a:t>pha</a:t>
            </a:r>
            <a:r>
              <a:rPr lang="en-US" sz="3200" dirty="0" smtClean="0">
                <a:solidFill>
                  <a:srgbClr val="0000FF"/>
                </a:solidFill>
              </a:rPr>
              <a:t> </a:t>
            </a:r>
            <a:r>
              <a:rPr lang="en-US" sz="3200" dirty="0" err="1" smtClean="0">
                <a:solidFill>
                  <a:srgbClr val="0000FF"/>
                </a:solidFill>
              </a:rPr>
              <a:t>phân</a:t>
            </a:r>
            <a:r>
              <a:rPr lang="en-US" sz="3200" dirty="0" smtClean="0">
                <a:solidFill>
                  <a:srgbClr val="0000FF"/>
                </a:solidFill>
              </a:rPr>
              <a:t> </a:t>
            </a:r>
            <a:r>
              <a:rPr lang="en-US" sz="3200" dirty="0" err="1" smtClean="0">
                <a:solidFill>
                  <a:srgbClr val="0000FF"/>
                </a:solidFill>
              </a:rPr>
              <a:t>tán</a:t>
            </a:r>
            <a:r>
              <a:rPr lang="en-US" sz="3200" dirty="0" smtClean="0">
                <a:solidFill>
                  <a:srgbClr val="0000FF"/>
                </a:solidFill>
              </a:rPr>
              <a:t> </a:t>
            </a:r>
            <a:r>
              <a:rPr lang="en-US" sz="3200" dirty="0" err="1" smtClean="0">
                <a:solidFill>
                  <a:srgbClr val="0000FF"/>
                </a:solidFill>
              </a:rPr>
              <a:t>là</a:t>
            </a:r>
            <a:r>
              <a:rPr lang="en-US" sz="3200" dirty="0" smtClean="0">
                <a:solidFill>
                  <a:srgbClr val="0000FF"/>
                </a:solidFill>
              </a:rPr>
              <a:t> </a:t>
            </a:r>
            <a:r>
              <a:rPr lang="en-US" sz="3200" dirty="0" err="1" smtClean="0">
                <a:solidFill>
                  <a:srgbClr val="0000FF"/>
                </a:solidFill>
              </a:rPr>
              <a:t>các</a:t>
            </a:r>
            <a:r>
              <a:rPr lang="en-US" sz="3200" dirty="0" smtClean="0">
                <a:solidFill>
                  <a:srgbClr val="0000FF"/>
                </a:solidFill>
              </a:rPr>
              <a:t> </a:t>
            </a:r>
            <a:r>
              <a:rPr lang="en-US" sz="3200" dirty="0" err="1" smtClean="0">
                <a:solidFill>
                  <a:srgbClr val="0000FF"/>
                </a:solidFill>
              </a:rPr>
              <a:t>hạt</a:t>
            </a:r>
            <a:r>
              <a:rPr lang="en-US" sz="3200" dirty="0" smtClean="0">
                <a:solidFill>
                  <a:srgbClr val="0000FF"/>
                </a:solidFill>
              </a:rPr>
              <a:t> </a:t>
            </a:r>
            <a:r>
              <a:rPr lang="en-US" sz="3200" dirty="0" err="1" smtClean="0">
                <a:solidFill>
                  <a:srgbClr val="0000FF"/>
                </a:solidFill>
              </a:rPr>
              <a:t>với</a:t>
            </a:r>
            <a:r>
              <a:rPr lang="en-US" sz="3200" dirty="0" smtClean="0">
                <a:solidFill>
                  <a:srgbClr val="0000FF"/>
                </a:solidFill>
              </a:rPr>
              <a:t> </a:t>
            </a:r>
            <a:r>
              <a:rPr lang="en-US" sz="3200" dirty="0" err="1" smtClean="0">
                <a:solidFill>
                  <a:srgbClr val="0000FF"/>
                </a:solidFill>
              </a:rPr>
              <a:t>đường</a:t>
            </a:r>
            <a:r>
              <a:rPr lang="en-US" sz="3200" dirty="0" smtClean="0">
                <a:solidFill>
                  <a:srgbClr val="0000FF"/>
                </a:solidFill>
              </a:rPr>
              <a:t> </a:t>
            </a:r>
            <a:r>
              <a:rPr lang="en-US" sz="3200" dirty="0" err="1" smtClean="0">
                <a:solidFill>
                  <a:srgbClr val="0000FF"/>
                </a:solidFill>
              </a:rPr>
              <a:t>kính</a:t>
            </a:r>
            <a:r>
              <a:rPr lang="en-US" sz="3200" dirty="0" smtClean="0">
                <a:solidFill>
                  <a:srgbClr val="0000FF"/>
                </a:solidFill>
              </a:rPr>
              <a:t> d = 50 </a:t>
            </a:r>
            <a:r>
              <a:rPr lang="en-US" sz="3200" dirty="0" smtClean="0">
                <a:solidFill>
                  <a:srgbClr val="0000FF"/>
                </a:solidFill>
                <a:sym typeface="Symbol" panose="05050102010706020507" pitchFamily="18" charset="2"/>
              </a:rPr>
              <a:t>m, </a:t>
            </a:r>
            <a:r>
              <a:rPr lang="en-US" sz="3200" dirty="0" err="1" smtClean="0">
                <a:solidFill>
                  <a:srgbClr val="0000FF"/>
                </a:solidFill>
                <a:sym typeface="Symbol" panose="05050102010706020507" pitchFamily="18" charset="2"/>
              </a:rPr>
              <a:t>khối</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lượng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riêng</a:t>
            </a:r>
            <a:r>
              <a:rPr lang="en-US" sz="3200" dirty="0" smtClean="0">
                <a:solidFill>
                  <a:srgbClr val="0000FF"/>
                </a:solidFill>
                <a:sym typeface="Symbol" panose="05050102010706020507" pitchFamily="18" charset="2"/>
              </a:rPr>
              <a:t> 1500 kg/m</a:t>
            </a:r>
            <a:r>
              <a:rPr lang="en-US" sz="3200" baseline="30000" dirty="0" smtClean="0">
                <a:solidFill>
                  <a:srgbClr val="0000FF"/>
                </a:solidFill>
                <a:sym typeface="Symbol" panose="05050102010706020507" pitchFamily="18" charset="2"/>
              </a:rPr>
              <a:t>3</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được</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lắng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trọng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lực</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trong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môi</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trường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nước</a:t>
            </a:r>
            <a:r>
              <a:rPr lang="en-US" sz="3200" dirty="0" smtClean="0">
                <a:solidFill>
                  <a:srgbClr val="0000FF"/>
                </a:solidFill>
                <a:sym typeface="Symbol" panose="05050102010706020507" pitchFamily="18" charset="2"/>
              </a:rPr>
              <a:t> ở 30 </a:t>
            </a:r>
            <a:r>
              <a:rPr lang="en-US" sz="3200" baseline="30000" dirty="0" err="1" smtClean="0">
                <a:solidFill>
                  <a:srgbClr val="0000FF"/>
                </a:solidFill>
                <a:sym typeface="Symbol" panose="05050102010706020507" pitchFamily="18" charset="2"/>
              </a:rPr>
              <a:t>o</a:t>
            </a:r>
            <a:r>
              <a:rPr lang="en-US" sz="3200" dirty="0" err="1" smtClean="0">
                <a:solidFill>
                  <a:srgbClr val="0000FF"/>
                </a:solidFill>
                <a:sym typeface="Symbol" panose="05050102010706020507" pitchFamily="18" charset="2"/>
              </a:rPr>
              <a:t>C.</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Xác</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định</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vận</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tốc</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lắng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và</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chế</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độ</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lắng</a:t>
            </a:r>
            <a:r>
              <a:rPr lang="en-US" sz="3200" dirty="0" smtClean="0">
                <a:solidFill>
                  <a:srgbClr val="0000FF"/>
                </a:solidFill>
                <a:sym typeface="Symbol" panose="05050102010706020507" pitchFamily="18" charset="2"/>
              </a:rPr>
              <a:t>.</a:t>
            </a:r>
          </a:p>
          <a:p>
            <a:pPr algn="just"/>
            <a:r>
              <a:rPr lang="en-US" sz="3200" dirty="0" err="1" smtClean="0">
                <a:solidFill>
                  <a:srgbClr val="0000FF"/>
                </a:solidFill>
                <a:sym typeface="Symbol" panose="05050102010706020507" pitchFamily="18" charset="2"/>
              </a:rPr>
              <a:t>Huyền</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phù</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có</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pha</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phân</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tán</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với</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khối</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lượng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riêng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là</a:t>
            </a:r>
            <a:r>
              <a:rPr lang="en-US" sz="3200" dirty="0" smtClean="0">
                <a:solidFill>
                  <a:srgbClr val="0000FF"/>
                </a:solidFill>
                <a:sym typeface="Symbol" panose="05050102010706020507" pitchFamily="18" charset="2"/>
              </a:rPr>
              <a:t> 1200 kg/m</a:t>
            </a:r>
            <a:r>
              <a:rPr lang="en-US" sz="3200" baseline="30000" dirty="0" smtClean="0">
                <a:solidFill>
                  <a:srgbClr val="0000FF"/>
                </a:solidFill>
                <a:sym typeface="Symbol" panose="05050102010706020507" pitchFamily="18" charset="2"/>
              </a:rPr>
              <a:t>3</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được</a:t>
            </a:r>
            <a:r>
              <a:rPr lang="en-US" sz="3200" dirty="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lắng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trong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môi</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trường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dầu</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có</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tỉ</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trọng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là</a:t>
            </a:r>
            <a:r>
              <a:rPr lang="en-US" sz="3200" dirty="0" smtClean="0">
                <a:solidFill>
                  <a:srgbClr val="0000FF"/>
                </a:solidFill>
                <a:sym typeface="Symbol" panose="05050102010706020507" pitchFamily="18" charset="2"/>
              </a:rPr>
              <a:t> 0,85 </a:t>
            </a:r>
            <a:r>
              <a:rPr lang="en-US" sz="3200" dirty="0" err="1" smtClean="0">
                <a:solidFill>
                  <a:srgbClr val="0000FF"/>
                </a:solidFill>
                <a:sym typeface="Symbol" panose="05050102010706020507" pitchFamily="18" charset="2"/>
              </a:rPr>
              <a:t>và</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độ</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nhớt</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là</a:t>
            </a:r>
            <a:r>
              <a:rPr lang="en-US" sz="3200" dirty="0" smtClean="0">
                <a:solidFill>
                  <a:srgbClr val="0000FF"/>
                </a:solidFill>
                <a:sym typeface="Symbol" panose="05050102010706020507" pitchFamily="18" charset="2"/>
              </a:rPr>
              <a:t> 1,2 </a:t>
            </a:r>
            <a:r>
              <a:rPr lang="en-US" sz="3200" dirty="0" err="1" smtClean="0">
                <a:solidFill>
                  <a:srgbClr val="0000FF"/>
                </a:solidFill>
                <a:sym typeface="Symbol" panose="05050102010706020507" pitchFamily="18" charset="2"/>
              </a:rPr>
              <a:t>cSt</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Giả</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sử</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chế</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độ</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lắng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dòng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xác</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định</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đường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kính</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trung</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bình</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của</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các</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hạt</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phân</a:t>
            </a:r>
            <a:r>
              <a:rPr lang="en-US" sz="3200" dirty="0" smtClean="0">
                <a:solidFill>
                  <a:srgbClr val="0000FF"/>
                </a:solidFill>
                <a:sym typeface="Symbol" panose="05050102010706020507" pitchFamily="18" charset="2"/>
              </a:rPr>
              <a:t> </a:t>
            </a:r>
            <a:r>
              <a:rPr lang="en-US" sz="3200" dirty="0" err="1" smtClean="0">
                <a:solidFill>
                  <a:srgbClr val="0000FF"/>
                </a:solidFill>
                <a:sym typeface="Symbol" panose="05050102010706020507" pitchFamily="18" charset="2"/>
              </a:rPr>
              <a:t>tán</a:t>
            </a:r>
            <a:r>
              <a:rPr lang="en-US" sz="3200" dirty="0" smtClean="0">
                <a:solidFill>
                  <a:srgbClr val="0000FF"/>
                </a:solidFill>
                <a:sym typeface="Symbol" panose="05050102010706020507" pitchFamily="18" charset="2"/>
              </a:rPr>
              <a:t>.</a:t>
            </a:r>
            <a:endParaRPr lang="en-US" sz="3200" dirty="0">
              <a:solidFill>
                <a:srgbClr val="0000FF"/>
              </a:solidFill>
            </a:endParaRPr>
          </a:p>
        </p:txBody>
      </p:sp>
    </p:spTree>
    <p:extLst>
      <p:ext uri="{BB962C8B-B14F-4D97-AF65-F5344CB8AC3E}">
        <p14:creationId xmlns:p14="http://schemas.microsoft.com/office/powerpoint/2010/main" val="6513754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0"/>
            <a:ext cx="9144001" cy="2554545"/>
          </a:xfrm>
          <a:prstGeom prst="rect">
            <a:avLst/>
          </a:prstGeom>
          <a:noFill/>
        </p:spPr>
        <p:txBody>
          <a:bodyPr wrap="square" rtlCol="0">
            <a:spAutoFit/>
          </a:bodyPr>
          <a:lstStyle/>
          <a:p>
            <a:pPr algn="just"/>
            <a:r>
              <a:rPr lang="en-US" sz="3200" dirty="0" smtClean="0">
                <a:solidFill>
                  <a:srgbClr val="0000FF"/>
                </a:solidFill>
              </a:rPr>
              <a:t>A suspension includes the dispersed solid particle phase which has an average diameter of 50 </a:t>
            </a:r>
            <a:r>
              <a:rPr lang="en-US" sz="3200" dirty="0" smtClean="0">
                <a:solidFill>
                  <a:srgbClr val="0000FF"/>
                </a:solidFill>
                <a:sym typeface="Symbol" panose="05050102010706020507" pitchFamily="18" charset="2"/>
              </a:rPr>
              <a:t>m and density of 1500 kg/m</a:t>
            </a:r>
            <a:r>
              <a:rPr lang="en-US" sz="3200" baseline="30000" dirty="0" smtClean="0">
                <a:solidFill>
                  <a:srgbClr val="0000FF"/>
                </a:solidFill>
                <a:sym typeface="Symbol" panose="05050102010706020507" pitchFamily="18" charset="2"/>
              </a:rPr>
              <a:t>3</a:t>
            </a:r>
            <a:r>
              <a:rPr lang="en-US" sz="3200" dirty="0" smtClean="0">
                <a:solidFill>
                  <a:srgbClr val="0000FF"/>
                </a:solidFill>
                <a:sym typeface="Symbol" panose="05050102010706020507" pitchFamily="18" charset="2"/>
              </a:rPr>
              <a:t>. The suspension is settled in a sedimentation chamber with water medium at 30 </a:t>
            </a:r>
            <a:r>
              <a:rPr lang="en-US" sz="3200" baseline="30000" dirty="0" err="1" smtClean="0">
                <a:solidFill>
                  <a:srgbClr val="0000FF"/>
                </a:solidFill>
                <a:sym typeface="Symbol" panose="05050102010706020507" pitchFamily="18" charset="2"/>
              </a:rPr>
              <a:t>o</a:t>
            </a:r>
            <a:r>
              <a:rPr lang="en-US" sz="3200" dirty="0" err="1" smtClean="0">
                <a:solidFill>
                  <a:srgbClr val="0000FF"/>
                </a:solidFill>
                <a:sym typeface="Symbol" panose="05050102010706020507" pitchFamily="18" charset="2"/>
              </a:rPr>
              <a:t>C.</a:t>
            </a:r>
            <a:r>
              <a:rPr lang="en-US" sz="3200" dirty="0" smtClean="0">
                <a:solidFill>
                  <a:srgbClr val="0000FF"/>
                </a:solidFill>
                <a:sym typeface="Symbol" panose="05050102010706020507" pitchFamily="18" charset="2"/>
              </a:rPr>
              <a:t> Determine: settling velocity and settling regime.</a:t>
            </a:r>
          </a:p>
        </p:txBody>
      </p:sp>
    </p:spTree>
    <p:extLst>
      <p:ext uri="{BB962C8B-B14F-4D97-AF65-F5344CB8AC3E}">
        <p14:creationId xmlns:p14="http://schemas.microsoft.com/office/powerpoint/2010/main" val="651375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0"/>
            <a:ext cx="9144001" cy="3539430"/>
          </a:xfrm>
          <a:prstGeom prst="rect">
            <a:avLst/>
          </a:prstGeom>
          <a:noFill/>
        </p:spPr>
        <p:txBody>
          <a:bodyPr wrap="square" rtlCol="0">
            <a:spAutoFit/>
          </a:bodyPr>
          <a:lstStyle/>
          <a:p>
            <a:pPr algn="just"/>
            <a:r>
              <a:rPr lang="en-US" sz="3200" dirty="0" smtClean="0">
                <a:solidFill>
                  <a:srgbClr val="0000FF"/>
                </a:solidFill>
              </a:rPr>
              <a:t>A suspension includes the dispersed solid particle phase which has </a:t>
            </a:r>
            <a:r>
              <a:rPr lang="en-US" sz="3200" dirty="0" smtClean="0">
                <a:solidFill>
                  <a:srgbClr val="0000FF"/>
                </a:solidFill>
                <a:sym typeface="Symbol" panose="05050102010706020507" pitchFamily="18" charset="2"/>
              </a:rPr>
              <a:t>density of 1200 kg/m</a:t>
            </a:r>
            <a:r>
              <a:rPr lang="en-US" sz="3200" baseline="30000" dirty="0" smtClean="0">
                <a:solidFill>
                  <a:srgbClr val="0000FF"/>
                </a:solidFill>
                <a:sym typeface="Symbol" panose="05050102010706020507" pitchFamily="18" charset="2"/>
              </a:rPr>
              <a:t>3</a:t>
            </a:r>
            <a:r>
              <a:rPr lang="en-US" sz="3200" dirty="0" smtClean="0">
                <a:solidFill>
                  <a:srgbClr val="0000FF"/>
                </a:solidFill>
                <a:sym typeface="Symbol" panose="05050102010706020507" pitchFamily="18" charset="2"/>
              </a:rPr>
              <a:t>. The suspension is settled in a sedimentation chamber with oil medium. The oil has specific gravity of 0.85 and viscosity of 1.2 </a:t>
            </a:r>
            <a:r>
              <a:rPr lang="en-US" sz="3200" dirty="0" err="1" smtClean="0">
                <a:solidFill>
                  <a:srgbClr val="0000FF"/>
                </a:solidFill>
                <a:sym typeface="Symbol" panose="05050102010706020507" pitchFamily="18" charset="2"/>
              </a:rPr>
              <a:t>cSt</a:t>
            </a:r>
            <a:r>
              <a:rPr lang="en-US" sz="3200" dirty="0" smtClean="0">
                <a:solidFill>
                  <a:srgbClr val="0000FF"/>
                </a:solidFill>
                <a:sym typeface="Symbol" panose="05050102010706020507" pitchFamily="18" charset="2"/>
              </a:rPr>
              <a:t>. Assuming that Stoke settling can be applied for this process. Determine: the mean diameter of the particle dispersed phase</a:t>
            </a:r>
            <a:r>
              <a:rPr lang="en-US" sz="3200" smtClean="0">
                <a:solidFill>
                  <a:srgbClr val="0000FF"/>
                </a:solidFill>
                <a:sym typeface="Symbol" panose="05050102010706020507" pitchFamily="18" charset="2"/>
              </a:rPr>
              <a:t>. </a:t>
            </a:r>
            <a:endParaRPr lang="en-US" sz="3200" dirty="0">
              <a:solidFill>
                <a:srgbClr val="0000FF"/>
              </a:solidFill>
            </a:endParaRPr>
          </a:p>
        </p:txBody>
      </p:sp>
    </p:spTree>
    <p:extLst>
      <p:ext uri="{BB962C8B-B14F-4D97-AF65-F5344CB8AC3E}">
        <p14:creationId xmlns:p14="http://schemas.microsoft.com/office/powerpoint/2010/main" val="651375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9671"/>
            <a:ext cx="9144000" cy="461665"/>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Xác </a:t>
            </a:r>
            <a:r>
              <a:rPr lang="en-US" sz="2400" b="1" dirty="0" err="1">
                <a:solidFill>
                  <a:srgbClr val="FF0066"/>
                </a:solidFill>
                <a:latin typeface="Arial" pitchFamily="34" charset="0"/>
                <a:cs typeface="Arial" pitchFamily="34" charset="0"/>
              </a:rPr>
              <a:t>định</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năng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suất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p>
        </p:txBody>
      </p:sp>
      <p:graphicFrame>
        <p:nvGraphicFramePr>
          <p:cNvPr id="5" name="Object 4"/>
          <p:cNvGraphicFramePr>
            <a:graphicFrameLocks noChangeAspect="1"/>
          </p:cNvGraphicFramePr>
          <p:nvPr>
            <p:extLst>
              <p:ext uri="{D42A27DB-BD31-4B8C-83A1-F6EECF244321}">
                <p14:modId xmlns:p14="http://schemas.microsoft.com/office/powerpoint/2010/main" val="440944166"/>
              </p:ext>
            </p:extLst>
          </p:nvPr>
        </p:nvGraphicFramePr>
        <p:xfrm>
          <a:off x="3657600" y="449361"/>
          <a:ext cx="503238" cy="638175"/>
        </p:xfrm>
        <a:graphic>
          <a:graphicData uri="http://schemas.openxmlformats.org/presentationml/2006/ole">
            <mc:AlternateContent xmlns:mc="http://schemas.openxmlformats.org/markup-compatibility/2006">
              <mc:Choice xmlns:v="urn:schemas-microsoft-com:vml" Requires="v">
                <p:oleObj spid="_x0000_s6636" name="Equation" r:id="rId3" imgW="190417" imgH="241195" progId="Equation.3">
                  <p:embed/>
                </p:oleObj>
              </mc:Choice>
              <mc:Fallback>
                <p:oleObj name="Equation" r:id="rId3" imgW="190417" imgH="241195" progId="Equation.3">
                  <p:embed/>
                  <p:pic>
                    <p:nvPicPr>
                      <p:cNvPr id="0" name="Picture 48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449361"/>
                        <a:ext cx="503238" cy="638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
          <p:cNvGrpSpPr/>
          <p:nvPr/>
        </p:nvGrpSpPr>
        <p:grpSpPr>
          <a:xfrm>
            <a:off x="6927" y="1045922"/>
            <a:ext cx="9144000" cy="4546863"/>
            <a:chOff x="6927" y="1045922"/>
            <a:chExt cx="9144000" cy="4546863"/>
          </a:xfrm>
        </p:grpSpPr>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154" y="1087536"/>
              <a:ext cx="4258773" cy="3179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6927" y="1068470"/>
              <a:ext cx="4885227" cy="4524315"/>
            </a:xfrm>
            <a:prstGeom prst="rect">
              <a:avLst/>
            </a:prstGeom>
          </p:spPr>
          <p:txBody>
            <a:bodyPr wrap="square">
              <a:spAutoFit/>
            </a:bodyPr>
            <a:lstStyle/>
            <a:p>
              <a:pPr algn="just">
                <a:buFont typeface="Wingdings" pitchFamily="2" charset="2"/>
                <a:buChar char="§"/>
              </a:pP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Điều</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kiện</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để</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quá</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trình</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lắng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hiệu</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quả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a:t>
              </a:r>
              <a:r>
                <a:rPr lang="en-US" sz="2400" baseline="-25000" dirty="0" err="1" smtClean="0">
                  <a:latin typeface="Arial" pitchFamily="34" charset="0"/>
                  <a:cs typeface="Arial" pitchFamily="34" charset="0"/>
                  <a:sym typeface="Symbol"/>
                </a:rPr>
                <a:t>r</a:t>
              </a:r>
              <a:r>
                <a:rPr lang="en-US" sz="2400" dirty="0" smtClean="0">
                  <a:latin typeface="Arial" pitchFamily="34" charset="0"/>
                  <a:cs typeface="Arial" pitchFamily="34" charset="0"/>
                  <a:sym typeface="Symbol"/>
                </a:rPr>
                <a:t>  </a:t>
              </a:r>
              <a:r>
                <a:rPr lang="en-US" sz="2400" dirty="0" err="1" smtClean="0">
                  <a:latin typeface="Arial" pitchFamily="34" charset="0"/>
                  <a:cs typeface="Arial" pitchFamily="34" charset="0"/>
                  <a:sym typeface="Symbol"/>
                </a:rPr>
                <a:t>t</a:t>
              </a:r>
              <a:r>
                <a:rPr lang="en-US" sz="2400" baseline="-25000" dirty="0" err="1" smtClean="0">
                  <a:latin typeface="Arial" pitchFamily="34" charset="0"/>
                  <a:cs typeface="Arial" pitchFamily="34" charset="0"/>
                  <a:sym typeface="Symbol"/>
                </a:rPr>
                <a:t>s</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K</a:t>
              </a:r>
              <a:r>
                <a:rPr lang="en-US" sz="2400" dirty="0" err="1" smtClean="0">
                  <a:latin typeface="Arial" pitchFamily="34" charset="0"/>
                  <a:cs typeface="Arial" pitchFamily="34" charset="0"/>
                  <a:sym typeface="Symbol"/>
                </a:rPr>
                <a:t>hi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phải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nằm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lắng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quỹ</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đạo</a:t>
              </a:r>
              <a:r>
                <a:rPr lang="en-US" sz="2400" dirty="0" smtClean="0">
                  <a:latin typeface="Arial" pitchFamily="34" charset="0"/>
                  <a:cs typeface="Arial" pitchFamily="34" charset="0"/>
                  <a:sym typeface="Symbol"/>
                </a:rPr>
                <a:t> 1).</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kiện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thiểu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dấu</a:t>
              </a:r>
              <a:r>
                <a:rPr lang="en-US" sz="2400" dirty="0" smtClean="0">
                  <a:latin typeface="Arial" pitchFamily="34" charset="0"/>
                  <a:cs typeface="Arial" pitchFamily="34" charset="0"/>
                  <a:sym typeface="Symbol"/>
                </a:rPr>
                <a:t> ‘=‘ </a:t>
              </a:r>
              <a:r>
                <a:rPr lang="en-US" sz="2400" dirty="0" err="1" smtClean="0">
                  <a:latin typeface="Arial" pitchFamily="34" charset="0"/>
                  <a:cs typeface="Arial" pitchFamily="34" charset="0"/>
                  <a:sym typeface="Symbol"/>
                </a:rPr>
                <a:t>xảy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thì</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sẽ</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quỹ</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lắng</a:t>
              </a:r>
              <a:r>
                <a:rPr lang="en-US" sz="2400" dirty="0" smtClean="0">
                  <a:latin typeface="Arial" pitchFamily="34" charset="0"/>
                  <a:cs typeface="Arial" pitchFamily="34" charset="0"/>
                  <a:sym typeface="Symbol"/>
                </a:rPr>
                <a:t> 2.</a:t>
              </a:r>
            </a:p>
            <a:p>
              <a:pPr marL="342900" indent="-342900" algn="just">
                <a:buFont typeface="Wingdings" pitchFamily="2" charset="2"/>
                <a:buChar char="§"/>
              </a:pPr>
              <a:r>
                <a:rPr lang="en-US" sz="2400" b="1" dirty="0" err="1" smtClean="0">
                  <a:latin typeface="Arial" pitchFamily="34" charset="0"/>
                  <a:cs typeface="Arial" pitchFamily="34" charset="0"/>
                  <a:sym typeface="Symbol"/>
                </a:rPr>
                <a:t>Năng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suất</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thiết</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bị</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lắng</a:t>
              </a:r>
              <a:r>
                <a:rPr lang="en-US" sz="2400" dirty="0" smtClean="0">
                  <a:latin typeface="Arial" pitchFamily="34" charset="0"/>
                  <a:cs typeface="Arial" pitchFamily="34" charset="0"/>
                  <a:sym typeface="Symbol"/>
                </a:rPr>
                <a:t>:</a:t>
              </a:r>
            </a:p>
            <a:p>
              <a:pPr marL="342900" indent="-342900" algn="just">
                <a:buFont typeface="Wingdings" pitchFamily="2" charset="2"/>
                <a:buChar char="§"/>
              </a:pPr>
              <a:endParaRPr lang="en-US" sz="2400" dirty="0">
                <a:latin typeface="Arial" pitchFamily="34" charset="0"/>
                <a:cs typeface="Arial" pitchFamily="34" charset="0"/>
                <a:sym typeface="Symbol"/>
              </a:endParaRPr>
            </a:p>
            <a:p>
              <a:pPr marL="342900" indent="-342900" algn="just">
                <a:buFont typeface="Wingdings" pitchFamily="2" charset="2"/>
                <a:buChar char="§"/>
              </a:pPr>
              <a:endParaRPr lang="en-US" sz="2400" dirty="0" smtClean="0">
                <a:latin typeface="Arial" pitchFamily="34" charset="0"/>
                <a:cs typeface="Arial" pitchFamily="34" charset="0"/>
                <a:sym typeface="Symbol"/>
              </a:endParaRPr>
            </a:p>
          </p:txBody>
        </p:sp>
        <p:sp>
          <p:nvSpPr>
            <p:cNvPr id="7" name="Rectangle 6"/>
            <p:cNvSpPr/>
            <p:nvPr/>
          </p:nvSpPr>
          <p:spPr>
            <a:xfrm>
              <a:off x="4892154" y="1045922"/>
              <a:ext cx="533400" cy="391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Times New Roman" pitchFamily="18" charset="0"/>
                  <a:cs typeface="Times New Roman" pitchFamily="18" charset="0"/>
                </a:rPr>
                <a:t>v</a:t>
              </a:r>
              <a:r>
                <a:rPr lang="en-US" b="1" baseline="-25000" dirty="0" err="1" smtClean="0">
                  <a:solidFill>
                    <a:schemeClr val="tx1"/>
                  </a:solidFill>
                  <a:latin typeface="Times New Roman" pitchFamily="18" charset="0"/>
                  <a:cs typeface="Times New Roman" pitchFamily="18" charset="0"/>
                </a:rPr>
                <a:t>m</a:t>
              </a:r>
              <a:endParaRPr lang="en-US" b="1" baseline="-25000" dirty="0">
                <a:solidFill>
                  <a:schemeClr val="tx1"/>
                </a:solidFill>
                <a:latin typeface="Times New Roman" pitchFamily="18" charset="0"/>
                <a:cs typeface="Times New Roman" pitchFamily="18" charset="0"/>
              </a:endParaRPr>
            </a:p>
          </p:txBody>
        </p:sp>
        <p:sp>
          <p:nvSpPr>
            <p:cNvPr id="9" name="Rectangle 8"/>
            <p:cNvSpPr/>
            <p:nvPr/>
          </p:nvSpPr>
          <p:spPr>
            <a:xfrm>
              <a:off x="4996064" y="1683325"/>
              <a:ext cx="533400" cy="391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Times New Roman" pitchFamily="18" charset="0"/>
                  <a:cs typeface="Times New Roman" pitchFamily="18" charset="0"/>
                </a:rPr>
                <a:t>v</a:t>
              </a:r>
              <a:r>
                <a:rPr lang="en-US" b="1" baseline="-25000" dirty="0" err="1" smtClean="0">
                  <a:solidFill>
                    <a:schemeClr val="tx1"/>
                  </a:solidFill>
                  <a:latin typeface="Times New Roman" pitchFamily="18" charset="0"/>
                  <a:cs typeface="Times New Roman" pitchFamily="18" charset="0"/>
                </a:rPr>
                <a:t>s</a:t>
              </a:r>
              <a:endParaRPr lang="en-US" b="1" baseline="-25000" dirty="0">
                <a:solidFill>
                  <a:schemeClr val="tx1"/>
                </a:solidFill>
                <a:latin typeface="Times New Roman" pitchFamily="18" charset="0"/>
                <a:cs typeface="Times New Roman" pitchFamily="18" charset="0"/>
              </a:endParaRPr>
            </a:p>
          </p:txBody>
        </p:sp>
        <p:sp>
          <p:nvSpPr>
            <p:cNvPr id="10" name="Rectangle 9"/>
            <p:cNvSpPr/>
            <p:nvPr/>
          </p:nvSpPr>
          <p:spPr>
            <a:xfrm>
              <a:off x="5654154" y="1998493"/>
              <a:ext cx="533400" cy="391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Times New Roman" pitchFamily="18" charset="0"/>
                  <a:cs typeface="Times New Roman" pitchFamily="18" charset="0"/>
                </a:rPr>
                <a:t>v</a:t>
              </a:r>
              <a:endParaRPr lang="en-US" b="1" baseline="-25000" dirty="0">
                <a:solidFill>
                  <a:schemeClr val="tx1"/>
                </a:solidFill>
                <a:latin typeface="Times New Roman" pitchFamily="18" charset="0"/>
                <a:cs typeface="Times New Roman" pitchFamily="18" charset="0"/>
              </a:endParaRPr>
            </a:p>
          </p:txBody>
        </p:sp>
        <p:sp>
          <p:nvSpPr>
            <p:cNvPr id="11" name="Rectangle 10"/>
            <p:cNvSpPr/>
            <p:nvPr/>
          </p:nvSpPr>
          <p:spPr>
            <a:xfrm>
              <a:off x="5938174" y="1101391"/>
              <a:ext cx="533400" cy="39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latin typeface="Times New Roman" pitchFamily="18" charset="0"/>
                  <a:cs typeface="Times New Roman" pitchFamily="18" charset="0"/>
                </a:rPr>
                <a:t>v</a:t>
              </a:r>
              <a:r>
                <a:rPr lang="en-US" b="1" baseline="-25000" dirty="0" err="1" smtClean="0">
                  <a:solidFill>
                    <a:schemeClr val="tx1"/>
                  </a:solidFill>
                  <a:latin typeface="Times New Roman" pitchFamily="18" charset="0"/>
                  <a:cs typeface="Times New Roman" pitchFamily="18" charset="0"/>
                </a:rPr>
                <a:t>m</a:t>
              </a:r>
              <a:endParaRPr lang="en-US" b="1" baseline="-25000" dirty="0">
                <a:solidFill>
                  <a:schemeClr val="tx1"/>
                </a:solidFill>
                <a:latin typeface="Times New Roman" pitchFamily="18" charset="0"/>
                <a:cs typeface="Times New Roman" pitchFamily="18" charset="0"/>
              </a:endParaRPr>
            </a:p>
          </p:txBody>
        </p:sp>
        <p:sp>
          <p:nvSpPr>
            <p:cNvPr id="13" name="Rectangle 12"/>
            <p:cNvSpPr/>
            <p:nvPr/>
          </p:nvSpPr>
          <p:spPr>
            <a:xfrm>
              <a:off x="8168754" y="3228061"/>
              <a:ext cx="533400" cy="3913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Times New Roman" pitchFamily="18" charset="0"/>
                  <a:cs typeface="Times New Roman" pitchFamily="18" charset="0"/>
                </a:rPr>
                <a:t>W</a:t>
              </a:r>
              <a:endParaRPr lang="en-US" sz="1600" b="1" baseline="-25000" dirty="0">
                <a:solidFill>
                  <a:schemeClr val="tx1"/>
                </a:solidFill>
                <a:latin typeface="Times New Roman" pitchFamily="18" charset="0"/>
                <a:cs typeface="Times New Roman" pitchFamily="18" charset="0"/>
              </a:endParaRPr>
            </a:p>
          </p:txBody>
        </p:sp>
      </p:grpSp>
      <p:graphicFrame>
        <p:nvGraphicFramePr>
          <p:cNvPr id="14" name="Object 13"/>
          <p:cNvGraphicFramePr>
            <a:graphicFrameLocks noChangeAspect="1"/>
          </p:cNvGraphicFramePr>
          <p:nvPr>
            <p:extLst>
              <p:ext uri="{D42A27DB-BD31-4B8C-83A1-F6EECF244321}">
                <p14:modId xmlns:p14="http://schemas.microsoft.com/office/powerpoint/2010/main" val="3389188568"/>
              </p:ext>
            </p:extLst>
          </p:nvPr>
        </p:nvGraphicFramePr>
        <p:xfrm>
          <a:off x="1778000" y="2259013"/>
          <a:ext cx="1344613" cy="968375"/>
        </p:xfrm>
        <a:graphic>
          <a:graphicData uri="http://schemas.openxmlformats.org/presentationml/2006/ole">
            <mc:AlternateContent xmlns:mc="http://schemas.openxmlformats.org/markup-compatibility/2006">
              <mc:Choice xmlns:v="urn:schemas-microsoft-com:vml" Requires="v">
                <p:oleObj spid="_x0000_s6637" name="Equation" r:id="rId6" imgW="634725" imgH="457002" progId="Equation.3">
                  <p:embed/>
                </p:oleObj>
              </mc:Choice>
              <mc:Fallback>
                <p:oleObj name="Equation" r:id="rId6" imgW="634725" imgH="457002" progId="Equation.3">
                  <p:embed/>
                  <p:pic>
                    <p:nvPicPr>
                      <p:cNvPr id="0" name="Picture 4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8000" y="2259013"/>
                        <a:ext cx="1344613" cy="968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1915083095"/>
              </p:ext>
            </p:extLst>
          </p:nvPr>
        </p:nvGraphicFramePr>
        <p:xfrm>
          <a:off x="1811338" y="4789488"/>
          <a:ext cx="4598987" cy="538162"/>
        </p:xfrm>
        <a:graphic>
          <a:graphicData uri="http://schemas.openxmlformats.org/presentationml/2006/ole">
            <mc:AlternateContent xmlns:mc="http://schemas.openxmlformats.org/markup-compatibility/2006">
              <mc:Choice xmlns:v="urn:schemas-microsoft-com:vml" Requires="v">
                <p:oleObj spid="_x0000_s6638" name="Equation" r:id="rId8" imgW="2171700" imgH="254000" progId="Equation.3">
                  <p:embed/>
                </p:oleObj>
              </mc:Choice>
              <mc:Fallback>
                <p:oleObj name="Equation" r:id="rId8" imgW="2171700" imgH="254000" progId="Equation.3">
                  <p:embed/>
                  <p:pic>
                    <p:nvPicPr>
                      <p:cNvPr id="0" name="Picture 4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11338" y="4789488"/>
                        <a:ext cx="4598987" cy="538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5"/>
          <p:cNvSpPr/>
          <p:nvPr/>
        </p:nvSpPr>
        <p:spPr>
          <a:xfrm>
            <a:off x="20782" y="5279517"/>
            <a:ext cx="9144000" cy="1569660"/>
          </a:xfrm>
          <a:prstGeom prst="rect">
            <a:avLst/>
          </a:prstGeom>
        </p:spPr>
        <p:txBody>
          <a:bodyPr wrap="square">
            <a:spAutoFit/>
          </a:bodyPr>
          <a:lstStyle/>
          <a:p>
            <a:pPr marL="342900" indent="-342900" algn="just">
              <a:buFont typeface="Wingdings"/>
              <a:buChar char="à"/>
            </a:pPr>
            <a:r>
              <a:rPr lang="en-US" sz="2400" dirty="0" err="1" smtClean="0">
                <a:latin typeface="Arial" pitchFamily="34" charset="0"/>
                <a:cs typeface="Arial" pitchFamily="34" charset="0"/>
                <a:sym typeface="Wingdings" pitchFamily="2" charset="2"/>
              </a:rPr>
              <a:t>Năng</a:t>
            </a:r>
            <a:r>
              <a:rPr lang="en-US" sz="2400" dirty="0" smtClean="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suất</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lắng</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không</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phụ</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thuộc</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chiều</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cao</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lắng</a:t>
            </a:r>
            <a:r>
              <a:rPr lang="en-US" sz="2400" dirty="0">
                <a:latin typeface="Arial" pitchFamily="34" charset="0"/>
                <a:cs typeface="Arial" pitchFamily="34" charset="0"/>
                <a:sym typeface="Wingdings" pitchFamily="2" charset="2"/>
              </a:rPr>
              <a:t> H</a:t>
            </a:r>
            <a:r>
              <a:rPr lang="en-US" sz="2400" dirty="0" smtClean="0">
                <a:latin typeface="Arial" pitchFamily="34" charset="0"/>
                <a:cs typeface="Arial" pitchFamily="34" charset="0"/>
                <a:sym typeface="Wingdings" pitchFamily="2" charset="2"/>
              </a:rPr>
              <a:t>.</a:t>
            </a:r>
          </a:p>
          <a:p>
            <a:pPr algn="just"/>
            <a:r>
              <a:rPr lang="en-US" sz="2400" dirty="0" err="1" smtClean="0">
                <a:solidFill>
                  <a:srgbClr val="0070C0"/>
                </a:solidFill>
                <a:latin typeface="Arial" pitchFamily="34" charset="0"/>
                <a:cs typeface="Arial" pitchFamily="34" charset="0"/>
                <a:sym typeface="Wingdings" pitchFamily="2" charset="2"/>
              </a:rPr>
              <a:t>Sự</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lắng</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của</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môt</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tập</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hợp</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hạt</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đồng</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nhất</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v</a:t>
            </a:r>
            <a:r>
              <a:rPr lang="en-US" sz="2400" baseline="-25000" dirty="0" err="1" smtClean="0">
                <a:solidFill>
                  <a:srgbClr val="0070C0"/>
                </a:solidFill>
                <a:latin typeface="Arial" pitchFamily="34" charset="0"/>
                <a:cs typeface="Arial" pitchFamily="34" charset="0"/>
                <a:sym typeface="Wingdings" pitchFamily="2" charset="2"/>
              </a:rPr>
              <a:t>s</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như</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nhau</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và</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không</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đổi</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và</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ổn</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định</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bỏ</a:t>
            </a:r>
            <a:r>
              <a:rPr lang="en-US" sz="2400" dirty="0" smtClean="0">
                <a:solidFill>
                  <a:srgbClr val="0070C0"/>
                </a:solidFill>
                <a:latin typeface="Arial" pitchFamily="34" charset="0"/>
                <a:cs typeface="Arial" pitchFamily="34" charset="0"/>
                <a:sym typeface="Wingdings" pitchFamily="2" charset="2"/>
              </a:rPr>
              <a:t> qua </a:t>
            </a:r>
            <a:r>
              <a:rPr lang="en-US" sz="2400" dirty="0" err="1" smtClean="0">
                <a:solidFill>
                  <a:srgbClr val="0070C0"/>
                </a:solidFill>
                <a:latin typeface="Arial" pitchFamily="34" charset="0"/>
                <a:cs typeface="Arial" pitchFamily="34" charset="0"/>
                <a:sym typeface="Wingdings" pitchFamily="2" charset="2"/>
              </a:rPr>
              <a:t>sự</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va</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chạm</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giữa</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các</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hạt</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Quá</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trình</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tính</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giống</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như</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đối</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với</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một</a:t>
            </a:r>
            <a:r>
              <a:rPr lang="en-US" sz="2400" dirty="0" smtClean="0">
                <a:solidFill>
                  <a:srgbClr val="0070C0"/>
                </a:solidFill>
                <a:latin typeface="Arial" pitchFamily="34" charset="0"/>
                <a:cs typeface="Arial" pitchFamily="34" charset="0"/>
                <a:sym typeface="Wingdings" pitchFamily="2" charset="2"/>
              </a:rPr>
              <a:t> </a:t>
            </a:r>
            <a:r>
              <a:rPr lang="en-US" sz="2400" dirty="0" err="1" smtClean="0">
                <a:solidFill>
                  <a:srgbClr val="0070C0"/>
                </a:solidFill>
                <a:latin typeface="Arial" pitchFamily="34" charset="0"/>
                <a:cs typeface="Arial" pitchFamily="34" charset="0"/>
                <a:sym typeface="Wingdings" pitchFamily="2" charset="2"/>
              </a:rPr>
              <a:t>hạt</a:t>
            </a:r>
            <a:r>
              <a:rPr lang="en-US" sz="2400" dirty="0" smtClean="0">
                <a:solidFill>
                  <a:srgbClr val="0070C0"/>
                </a:solidFill>
                <a:latin typeface="Arial" pitchFamily="34" charset="0"/>
                <a:cs typeface="Arial" pitchFamily="34" charset="0"/>
                <a:sym typeface="Wingdings" pitchFamily="2" charset="2"/>
              </a:rPr>
              <a:t>.</a:t>
            </a:r>
            <a:endParaRPr lang="en-US" sz="2400" dirty="0">
              <a:solidFill>
                <a:srgbClr val="0070C0"/>
              </a:solidFill>
              <a:latin typeface="Arial" pitchFamily="34" charset="0"/>
              <a:cs typeface="Arial" pitchFamily="34" charset="0"/>
              <a:sym typeface="Symbol"/>
            </a:endParaRPr>
          </a:p>
        </p:txBody>
      </p:sp>
      <p:sp>
        <p:nvSpPr>
          <p:cNvPr id="17" name="Rectangle 16"/>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1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15</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8508051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0"/>
            <a:ext cx="9144001" cy="3539430"/>
          </a:xfrm>
          <a:prstGeom prst="rect">
            <a:avLst/>
          </a:prstGeom>
          <a:noFill/>
        </p:spPr>
        <p:txBody>
          <a:bodyPr wrap="square" rtlCol="0">
            <a:spAutoFit/>
          </a:bodyPr>
          <a:lstStyle/>
          <a:p>
            <a:pPr algn="just"/>
            <a:r>
              <a:rPr lang="en-US" sz="3200" dirty="0" err="1" smtClean="0">
                <a:solidFill>
                  <a:srgbClr val="0000FF"/>
                </a:solidFill>
              </a:rPr>
              <a:t>Tính</a:t>
            </a:r>
            <a:r>
              <a:rPr lang="en-US" sz="3200" dirty="0" smtClean="0">
                <a:solidFill>
                  <a:srgbClr val="0000FF"/>
                </a:solidFill>
              </a:rPr>
              <a:t> </a:t>
            </a:r>
            <a:r>
              <a:rPr lang="en-US" sz="3200" dirty="0" err="1" smtClean="0">
                <a:solidFill>
                  <a:srgbClr val="0000FF"/>
                </a:solidFill>
              </a:rPr>
              <a:t>chiều</a:t>
            </a:r>
            <a:r>
              <a:rPr lang="en-US" sz="3200" dirty="0" smtClean="0">
                <a:solidFill>
                  <a:srgbClr val="0000FF"/>
                </a:solidFill>
              </a:rPr>
              <a:t> </a:t>
            </a:r>
            <a:r>
              <a:rPr lang="en-US" sz="3200" dirty="0" err="1" smtClean="0">
                <a:solidFill>
                  <a:srgbClr val="0000FF"/>
                </a:solidFill>
              </a:rPr>
              <a:t>cao</a:t>
            </a:r>
            <a:r>
              <a:rPr lang="en-US" sz="3200" dirty="0" smtClean="0">
                <a:solidFill>
                  <a:srgbClr val="0000FF"/>
                </a:solidFill>
              </a:rPr>
              <a:t> </a:t>
            </a:r>
            <a:r>
              <a:rPr lang="en-US" sz="3200" dirty="0" err="1" smtClean="0">
                <a:solidFill>
                  <a:srgbClr val="0000FF"/>
                </a:solidFill>
              </a:rPr>
              <a:t>của</a:t>
            </a:r>
            <a:r>
              <a:rPr lang="en-US" sz="3200" dirty="0" smtClean="0">
                <a:solidFill>
                  <a:srgbClr val="0000FF"/>
                </a:solidFill>
              </a:rPr>
              <a:t> </a:t>
            </a:r>
            <a:r>
              <a:rPr lang="en-US" sz="3200" dirty="0" err="1" smtClean="0">
                <a:solidFill>
                  <a:srgbClr val="0000FF"/>
                </a:solidFill>
              </a:rPr>
              <a:t>buồng</a:t>
            </a:r>
            <a:r>
              <a:rPr lang="en-US" sz="3200" dirty="0" smtClean="0">
                <a:solidFill>
                  <a:srgbClr val="0000FF"/>
                </a:solidFill>
              </a:rPr>
              <a:t> </a:t>
            </a:r>
            <a:r>
              <a:rPr lang="en-US" sz="3200" dirty="0" err="1" smtClean="0">
                <a:solidFill>
                  <a:srgbClr val="0000FF"/>
                </a:solidFill>
              </a:rPr>
              <a:t>lắng</a:t>
            </a:r>
            <a:r>
              <a:rPr lang="en-US" sz="3200" dirty="0" smtClean="0">
                <a:solidFill>
                  <a:srgbClr val="0000FF"/>
                </a:solidFill>
              </a:rPr>
              <a:t> </a:t>
            </a:r>
            <a:r>
              <a:rPr lang="en-US" sz="3200" dirty="0" err="1" smtClean="0">
                <a:solidFill>
                  <a:srgbClr val="0000FF"/>
                </a:solidFill>
              </a:rPr>
              <a:t>có</a:t>
            </a:r>
            <a:r>
              <a:rPr lang="en-US" sz="3200" dirty="0" smtClean="0">
                <a:solidFill>
                  <a:srgbClr val="0000FF"/>
                </a:solidFill>
              </a:rPr>
              <a:t> </a:t>
            </a:r>
            <a:r>
              <a:rPr lang="en-US" sz="3200" dirty="0" err="1" smtClean="0">
                <a:solidFill>
                  <a:srgbClr val="0000FF"/>
                </a:solidFill>
              </a:rPr>
              <a:t>chiều</a:t>
            </a:r>
            <a:r>
              <a:rPr lang="en-US" sz="3200" dirty="0" smtClean="0">
                <a:solidFill>
                  <a:srgbClr val="0000FF"/>
                </a:solidFill>
              </a:rPr>
              <a:t> </a:t>
            </a:r>
            <a:r>
              <a:rPr lang="en-US" sz="3200" dirty="0" err="1" smtClean="0">
                <a:solidFill>
                  <a:srgbClr val="0000FF"/>
                </a:solidFill>
              </a:rPr>
              <a:t>dài</a:t>
            </a:r>
            <a:r>
              <a:rPr lang="en-US" sz="3200" dirty="0" smtClean="0">
                <a:solidFill>
                  <a:srgbClr val="0000FF"/>
                </a:solidFill>
              </a:rPr>
              <a:t> 10 m </a:t>
            </a:r>
            <a:r>
              <a:rPr lang="en-US" sz="3200" dirty="0" err="1" smtClean="0">
                <a:solidFill>
                  <a:srgbClr val="0000FF"/>
                </a:solidFill>
              </a:rPr>
              <a:t>để</a:t>
            </a:r>
            <a:r>
              <a:rPr lang="en-US" sz="3200" dirty="0" smtClean="0">
                <a:solidFill>
                  <a:srgbClr val="0000FF"/>
                </a:solidFill>
              </a:rPr>
              <a:t> </a:t>
            </a:r>
            <a:r>
              <a:rPr lang="en-US" sz="3200" dirty="0" err="1" smtClean="0">
                <a:solidFill>
                  <a:srgbClr val="0000FF"/>
                </a:solidFill>
              </a:rPr>
              <a:t>lắng</a:t>
            </a:r>
            <a:r>
              <a:rPr lang="en-US" sz="3200" dirty="0" smtClean="0">
                <a:solidFill>
                  <a:srgbClr val="0000FF"/>
                </a:solidFill>
              </a:rPr>
              <a:t> </a:t>
            </a:r>
            <a:r>
              <a:rPr lang="en-US" sz="3200" dirty="0" err="1" smtClean="0">
                <a:solidFill>
                  <a:srgbClr val="0000FF"/>
                </a:solidFill>
              </a:rPr>
              <a:t>khối</a:t>
            </a:r>
            <a:r>
              <a:rPr lang="en-US" sz="3200" dirty="0" smtClean="0">
                <a:solidFill>
                  <a:srgbClr val="0000FF"/>
                </a:solidFill>
              </a:rPr>
              <a:t> </a:t>
            </a:r>
            <a:r>
              <a:rPr lang="en-US" sz="3200" dirty="0" err="1" smtClean="0">
                <a:solidFill>
                  <a:srgbClr val="0000FF"/>
                </a:solidFill>
              </a:rPr>
              <a:t>hạt</a:t>
            </a:r>
            <a:r>
              <a:rPr lang="en-US" sz="3200" dirty="0" smtClean="0">
                <a:solidFill>
                  <a:srgbClr val="0000FF"/>
                </a:solidFill>
              </a:rPr>
              <a:t> </a:t>
            </a:r>
            <a:r>
              <a:rPr lang="en-US" sz="3200" dirty="0" err="1" smtClean="0">
                <a:solidFill>
                  <a:srgbClr val="0000FF"/>
                </a:solidFill>
              </a:rPr>
              <a:t>hình</a:t>
            </a:r>
            <a:r>
              <a:rPr lang="en-US" sz="3200" dirty="0" smtClean="0">
                <a:solidFill>
                  <a:srgbClr val="0000FF"/>
                </a:solidFill>
              </a:rPr>
              <a:t> </a:t>
            </a:r>
            <a:r>
              <a:rPr lang="en-US" sz="3200" dirty="0" err="1" smtClean="0">
                <a:solidFill>
                  <a:srgbClr val="0000FF"/>
                </a:solidFill>
              </a:rPr>
              <a:t>cầu</a:t>
            </a:r>
            <a:r>
              <a:rPr lang="en-US" sz="3200" dirty="0" smtClean="0">
                <a:solidFill>
                  <a:srgbClr val="0000FF"/>
                </a:solidFill>
              </a:rPr>
              <a:t> </a:t>
            </a:r>
            <a:r>
              <a:rPr lang="en-US" sz="3200" dirty="0" err="1" smtClean="0">
                <a:solidFill>
                  <a:srgbClr val="0000FF"/>
                </a:solidFill>
              </a:rPr>
              <a:t>trong</a:t>
            </a:r>
            <a:r>
              <a:rPr lang="en-US" sz="3200" dirty="0" smtClean="0">
                <a:solidFill>
                  <a:srgbClr val="0000FF"/>
                </a:solidFill>
              </a:rPr>
              <a:t> </a:t>
            </a:r>
            <a:r>
              <a:rPr lang="en-US" sz="3200" dirty="0" err="1" smtClean="0">
                <a:solidFill>
                  <a:srgbClr val="0000FF"/>
                </a:solidFill>
              </a:rPr>
              <a:t>không</a:t>
            </a:r>
            <a:r>
              <a:rPr lang="en-US" sz="3200" dirty="0" smtClean="0">
                <a:solidFill>
                  <a:srgbClr val="0000FF"/>
                </a:solidFill>
              </a:rPr>
              <a:t> </a:t>
            </a:r>
            <a:r>
              <a:rPr lang="en-US" sz="3200" dirty="0" err="1" smtClean="0">
                <a:solidFill>
                  <a:srgbClr val="0000FF"/>
                </a:solidFill>
              </a:rPr>
              <a:t>khí</a:t>
            </a:r>
            <a:r>
              <a:rPr lang="en-US" sz="3200" dirty="0" smtClean="0">
                <a:solidFill>
                  <a:srgbClr val="0000FF"/>
                </a:solidFill>
              </a:rPr>
              <a:t> ở </a:t>
            </a:r>
            <a:r>
              <a:rPr lang="en-US" sz="3200" dirty="0" err="1" smtClean="0">
                <a:solidFill>
                  <a:srgbClr val="0000FF"/>
                </a:solidFill>
              </a:rPr>
              <a:t>nhiệt</a:t>
            </a:r>
            <a:r>
              <a:rPr lang="en-US" sz="3200" dirty="0" smtClean="0">
                <a:solidFill>
                  <a:srgbClr val="0000FF"/>
                </a:solidFill>
              </a:rPr>
              <a:t> </a:t>
            </a:r>
            <a:r>
              <a:rPr lang="en-US" sz="3200" dirty="0" err="1" smtClean="0">
                <a:solidFill>
                  <a:srgbClr val="0000FF"/>
                </a:solidFill>
              </a:rPr>
              <a:t>độ</a:t>
            </a:r>
            <a:r>
              <a:rPr lang="en-US" sz="3200" dirty="0" smtClean="0">
                <a:solidFill>
                  <a:srgbClr val="0000FF"/>
                </a:solidFill>
              </a:rPr>
              <a:t> 30 </a:t>
            </a:r>
            <a:r>
              <a:rPr lang="en-US" sz="3200" baseline="30000" dirty="0" err="1" smtClean="0">
                <a:solidFill>
                  <a:srgbClr val="0000FF"/>
                </a:solidFill>
              </a:rPr>
              <a:t>o</a:t>
            </a:r>
            <a:r>
              <a:rPr lang="en-US" sz="3200" dirty="0" err="1" smtClean="0">
                <a:solidFill>
                  <a:srgbClr val="0000FF"/>
                </a:solidFill>
              </a:rPr>
              <a:t>C</a:t>
            </a:r>
            <a:r>
              <a:rPr lang="en-US" sz="3200" dirty="0" smtClean="0">
                <a:solidFill>
                  <a:srgbClr val="0000FF"/>
                </a:solidFill>
              </a:rPr>
              <a:t> </a:t>
            </a:r>
            <a:r>
              <a:rPr lang="en-US" sz="3200" dirty="0" err="1" smtClean="0">
                <a:solidFill>
                  <a:srgbClr val="0000FF"/>
                </a:solidFill>
              </a:rPr>
              <a:t>với</a:t>
            </a:r>
            <a:r>
              <a:rPr lang="en-US" sz="3200" dirty="0" smtClean="0">
                <a:solidFill>
                  <a:srgbClr val="0000FF"/>
                </a:solidFill>
              </a:rPr>
              <a:t> </a:t>
            </a:r>
            <a:r>
              <a:rPr lang="en-US" sz="3200" dirty="0" err="1" smtClean="0">
                <a:solidFill>
                  <a:srgbClr val="0000FF"/>
                </a:solidFill>
              </a:rPr>
              <a:t>các</a:t>
            </a:r>
            <a:r>
              <a:rPr lang="en-US" sz="3200" dirty="0" smtClean="0">
                <a:solidFill>
                  <a:srgbClr val="0000FF"/>
                </a:solidFill>
              </a:rPr>
              <a:t> </a:t>
            </a:r>
            <a:r>
              <a:rPr lang="en-US" sz="3200" dirty="0" err="1" smtClean="0">
                <a:solidFill>
                  <a:srgbClr val="0000FF"/>
                </a:solidFill>
              </a:rPr>
              <a:t>thông</a:t>
            </a:r>
            <a:r>
              <a:rPr lang="en-US" sz="3200" dirty="0" smtClean="0">
                <a:solidFill>
                  <a:srgbClr val="0000FF"/>
                </a:solidFill>
              </a:rPr>
              <a:t> </a:t>
            </a:r>
            <a:r>
              <a:rPr lang="en-US" sz="3200" dirty="0" err="1" smtClean="0">
                <a:solidFill>
                  <a:srgbClr val="0000FF"/>
                </a:solidFill>
              </a:rPr>
              <a:t>số</a:t>
            </a:r>
            <a:r>
              <a:rPr lang="en-US" sz="3200" dirty="0" smtClean="0">
                <a:solidFill>
                  <a:srgbClr val="0000FF"/>
                </a:solidFill>
              </a:rPr>
              <a:t> </a:t>
            </a:r>
            <a:r>
              <a:rPr lang="en-US" sz="3200" dirty="0" err="1" smtClean="0">
                <a:solidFill>
                  <a:srgbClr val="0000FF"/>
                </a:solidFill>
              </a:rPr>
              <a:t>sau</a:t>
            </a:r>
            <a:r>
              <a:rPr lang="en-US" sz="3200" dirty="0" smtClean="0">
                <a:solidFill>
                  <a:srgbClr val="0000FF"/>
                </a:solidFill>
              </a:rPr>
              <a:t>:</a:t>
            </a:r>
          </a:p>
          <a:p>
            <a:pPr marL="285750" indent="-285750" algn="just">
              <a:buFontTx/>
              <a:buChar char="-"/>
            </a:pPr>
            <a:r>
              <a:rPr lang="en-US" sz="3200" dirty="0" err="1" smtClean="0">
                <a:solidFill>
                  <a:srgbClr val="0000FF"/>
                </a:solidFill>
              </a:rPr>
              <a:t>Đường</a:t>
            </a:r>
            <a:r>
              <a:rPr lang="en-US" sz="3200" dirty="0" smtClean="0">
                <a:solidFill>
                  <a:srgbClr val="0000FF"/>
                </a:solidFill>
              </a:rPr>
              <a:t> </a:t>
            </a:r>
            <a:r>
              <a:rPr lang="en-US" sz="3200" dirty="0" err="1" smtClean="0">
                <a:solidFill>
                  <a:srgbClr val="0000FF"/>
                </a:solidFill>
              </a:rPr>
              <a:t>kính</a:t>
            </a:r>
            <a:r>
              <a:rPr lang="en-US" sz="3200" dirty="0" smtClean="0">
                <a:solidFill>
                  <a:srgbClr val="0000FF"/>
                </a:solidFill>
              </a:rPr>
              <a:t> </a:t>
            </a:r>
            <a:r>
              <a:rPr lang="en-US" sz="3200" dirty="0" err="1" smtClean="0">
                <a:solidFill>
                  <a:srgbClr val="0000FF"/>
                </a:solidFill>
              </a:rPr>
              <a:t>hạt</a:t>
            </a:r>
            <a:r>
              <a:rPr lang="en-US" sz="3200" dirty="0" smtClean="0">
                <a:solidFill>
                  <a:srgbClr val="0000FF"/>
                </a:solidFill>
              </a:rPr>
              <a:t>: 100 </a:t>
            </a:r>
            <a:r>
              <a:rPr lang="en-US" sz="3200" dirty="0">
                <a:solidFill>
                  <a:srgbClr val="0000FF"/>
                </a:solidFill>
                <a:sym typeface="Symbol" panose="05050102010706020507" pitchFamily="18" charset="2"/>
              </a:rPr>
              <a:t></a:t>
            </a:r>
            <a:r>
              <a:rPr lang="en-US" sz="3200" dirty="0" smtClean="0">
                <a:solidFill>
                  <a:srgbClr val="0000FF"/>
                </a:solidFill>
              </a:rPr>
              <a:t>m</a:t>
            </a:r>
          </a:p>
          <a:p>
            <a:pPr marL="285750" indent="-285750" algn="just">
              <a:buFontTx/>
              <a:buChar char="-"/>
            </a:pPr>
            <a:r>
              <a:rPr lang="en-US" sz="3200" dirty="0" err="1" smtClean="0">
                <a:solidFill>
                  <a:srgbClr val="0000FF"/>
                </a:solidFill>
              </a:rPr>
              <a:t>Khối</a:t>
            </a:r>
            <a:r>
              <a:rPr lang="en-US" sz="3200" dirty="0" smtClean="0">
                <a:solidFill>
                  <a:srgbClr val="0000FF"/>
                </a:solidFill>
              </a:rPr>
              <a:t> </a:t>
            </a:r>
            <a:r>
              <a:rPr lang="en-US" sz="3200" dirty="0" err="1" smtClean="0">
                <a:solidFill>
                  <a:srgbClr val="0000FF"/>
                </a:solidFill>
              </a:rPr>
              <a:t>lượng</a:t>
            </a:r>
            <a:r>
              <a:rPr lang="en-US" sz="3200" dirty="0" smtClean="0">
                <a:solidFill>
                  <a:srgbClr val="0000FF"/>
                </a:solidFill>
              </a:rPr>
              <a:t> </a:t>
            </a:r>
            <a:r>
              <a:rPr lang="en-US" sz="3200" dirty="0" err="1" smtClean="0">
                <a:solidFill>
                  <a:srgbClr val="0000FF"/>
                </a:solidFill>
              </a:rPr>
              <a:t>riêng</a:t>
            </a:r>
            <a:r>
              <a:rPr lang="en-US" sz="3200" dirty="0" smtClean="0">
                <a:solidFill>
                  <a:srgbClr val="0000FF"/>
                </a:solidFill>
              </a:rPr>
              <a:t>: 2000 kg/m</a:t>
            </a:r>
            <a:r>
              <a:rPr lang="en-US" sz="3200" baseline="30000" dirty="0" smtClean="0">
                <a:solidFill>
                  <a:srgbClr val="0000FF"/>
                </a:solidFill>
              </a:rPr>
              <a:t>3</a:t>
            </a:r>
          </a:p>
          <a:p>
            <a:pPr marL="285750" indent="-285750" algn="just">
              <a:buFontTx/>
              <a:buChar char="-"/>
            </a:pPr>
            <a:r>
              <a:rPr lang="en-US" sz="3200" dirty="0" err="1" smtClean="0">
                <a:solidFill>
                  <a:srgbClr val="0000FF"/>
                </a:solidFill>
              </a:rPr>
              <a:t>Vận</a:t>
            </a:r>
            <a:r>
              <a:rPr lang="en-US" sz="3200" dirty="0" smtClean="0">
                <a:solidFill>
                  <a:srgbClr val="0000FF"/>
                </a:solidFill>
              </a:rPr>
              <a:t> </a:t>
            </a:r>
            <a:r>
              <a:rPr lang="en-US" sz="3200" dirty="0" err="1" smtClean="0">
                <a:solidFill>
                  <a:srgbClr val="0000FF"/>
                </a:solidFill>
              </a:rPr>
              <a:t>tốc</a:t>
            </a:r>
            <a:r>
              <a:rPr lang="en-US" sz="3200" dirty="0" smtClean="0">
                <a:solidFill>
                  <a:srgbClr val="0000FF"/>
                </a:solidFill>
              </a:rPr>
              <a:t> </a:t>
            </a:r>
            <a:r>
              <a:rPr lang="en-US" sz="3200" dirty="0" err="1" smtClean="0">
                <a:solidFill>
                  <a:srgbClr val="0000FF"/>
                </a:solidFill>
              </a:rPr>
              <a:t>chuyển</a:t>
            </a:r>
            <a:r>
              <a:rPr lang="en-US" sz="3200" dirty="0" smtClean="0">
                <a:solidFill>
                  <a:srgbClr val="0000FF"/>
                </a:solidFill>
              </a:rPr>
              <a:t> </a:t>
            </a:r>
            <a:r>
              <a:rPr lang="en-US" sz="3200" dirty="0" err="1" smtClean="0">
                <a:solidFill>
                  <a:srgbClr val="0000FF"/>
                </a:solidFill>
              </a:rPr>
              <a:t>động</a:t>
            </a:r>
            <a:r>
              <a:rPr lang="en-US" sz="3200" dirty="0" smtClean="0">
                <a:solidFill>
                  <a:srgbClr val="0000FF"/>
                </a:solidFill>
              </a:rPr>
              <a:t>: 1 m/s</a:t>
            </a:r>
          </a:p>
          <a:p>
            <a:pPr marL="285750" indent="-285750" algn="just">
              <a:buFontTx/>
              <a:buChar char="-"/>
            </a:pPr>
            <a:endParaRPr lang="en-US" sz="3200" dirty="0">
              <a:solidFill>
                <a:srgbClr val="0000FF"/>
              </a:solidFill>
            </a:endParaRPr>
          </a:p>
        </p:txBody>
      </p:sp>
    </p:spTree>
    <p:extLst>
      <p:ext uri="{BB962C8B-B14F-4D97-AF65-F5344CB8AC3E}">
        <p14:creationId xmlns:p14="http://schemas.microsoft.com/office/powerpoint/2010/main" val="25885500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43000"/>
            <a:ext cx="9144001" cy="5016758"/>
          </a:xfrm>
          <a:prstGeom prst="rect">
            <a:avLst/>
          </a:prstGeom>
          <a:noFill/>
        </p:spPr>
        <p:txBody>
          <a:bodyPr wrap="square" rtlCol="0">
            <a:spAutoFit/>
          </a:bodyPr>
          <a:lstStyle/>
          <a:p>
            <a:pPr algn="just"/>
            <a:r>
              <a:rPr lang="en-US" sz="3200" dirty="0" smtClean="0">
                <a:solidFill>
                  <a:srgbClr val="0000FF"/>
                </a:solidFill>
              </a:rPr>
              <a:t>Calculate the height of a sedimentation chamber which has a length of 10 m. The chamber is used for settling a particle system in the air at 30 </a:t>
            </a:r>
            <a:r>
              <a:rPr lang="en-US" sz="3200" baseline="30000" dirty="0" err="1" smtClean="0">
                <a:solidFill>
                  <a:srgbClr val="0000FF"/>
                </a:solidFill>
              </a:rPr>
              <a:t>o</a:t>
            </a:r>
            <a:r>
              <a:rPr lang="en-US" sz="3200" dirty="0" err="1" smtClean="0">
                <a:solidFill>
                  <a:srgbClr val="0000FF"/>
                </a:solidFill>
              </a:rPr>
              <a:t>C.</a:t>
            </a:r>
            <a:r>
              <a:rPr lang="en-US" sz="3200" dirty="0" smtClean="0">
                <a:solidFill>
                  <a:srgbClr val="0000FF"/>
                </a:solidFill>
              </a:rPr>
              <a:t> The given parameters as follows:</a:t>
            </a:r>
          </a:p>
          <a:p>
            <a:pPr marL="285750" indent="-285750" algn="just">
              <a:buFontTx/>
              <a:buChar char="-"/>
            </a:pPr>
            <a:r>
              <a:rPr lang="en-US" sz="3200" dirty="0" smtClean="0">
                <a:solidFill>
                  <a:srgbClr val="0000FF"/>
                </a:solidFill>
              </a:rPr>
              <a:t>Average diameter of the particle system: 100 </a:t>
            </a:r>
            <a:r>
              <a:rPr lang="en-US" sz="3200" dirty="0">
                <a:solidFill>
                  <a:srgbClr val="0000FF"/>
                </a:solidFill>
                <a:sym typeface="Symbol" panose="05050102010706020507" pitchFamily="18" charset="2"/>
              </a:rPr>
              <a:t></a:t>
            </a:r>
            <a:r>
              <a:rPr lang="en-US" sz="3200" dirty="0" smtClean="0">
                <a:solidFill>
                  <a:srgbClr val="0000FF"/>
                </a:solidFill>
              </a:rPr>
              <a:t>m</a:t>
            </a:r>
          </a:p>
          <a:p>
            <a:pPr marL="285750" indent="-285750" algn="just">
              <a:buFontTx/>
              <a:buChar char="-"/>
            </a:pPr>
            <a:r>
              <a:rPr lang="en-US" sz="3200" dirty="0" smtClean="0">
                <a:solidFill>
                  <a:srgbClr val="0000FF"/>
                </a:solidFill>
              </a:rPr>
              <a:t>Density of the particle system: 2000 kg/m</a:t>
            </a:r>
            <a:r>
              <a:rPr lang="en-US" sz="3200" baseline="30000" dirty="0" smtClean="0">
                <a:solidFill>
                  <a:srgbClr val="0000FF"/>
                </a:solidFill>
              </a:rPr>
              <a:t>3</a:t>
            </a:r>
          </a:p>
          <a:p>
            <a:pPr marL="285750" indent="-285750" algn="just">
              <a:buFontTx/>
              <a:buChar char="-"/>
            </a:pPr>
            <a:r>
              <a:rPr lang="en-US" sz="3200" dirty="0" smtClean="0">
                <a:solidFill>
                  <a:srgbClr val="0000FF"/>
                </a:solidFill>
              </a:rPr>
              <a:t>Velocity of the particle flow: 1 m/s</a:t>
            </a:r>
          </a:p>
          <a:p>
            <a:pPr marL="285750" indent="-285750" algn="just"/>
            <a:r>
              <a:rPr lang="en-US" sz="3200" dirty="0" err="1" smtClean="0">
                <a:solidFill>
                  <a:srgbClr val="0000FF"/>
                </a:solidFill>
              </a:rPr>
              <a:t>Ans</a:t>
            </a:r>
            <a:r>
              <a:rPr lang="en-US" sz="3200" dirty="0" smtClean="0">
                <a:solidFill>
                  <a:srgbClr val="0000FF"/>
                </a:solidFill>
              </a:rPr>
              <a:t>: 4.8 m</a:t>
            </a:r>
          </a:p>
          <a:p>
            <a:pPr marL="285750" indent="-285750" algn="just">
              <a:buFontTx/>
              <a:buChar char="-"/>
            </a:pPr>
            <a:endParaRPr lang="en-US" sz="3200" dirty="0" smtClean="0">
              <a:solidFill>
                <a:srgbClr val="0000FF"/>
              </a:solidFill>
            </a:endParaRPr>
          </a:p>
          <a:p>
            <a:pPr marL="285750" indent="-285750" algn="just"/>
            <a:endParaRPr lang="en-US" sz="3200" dirty="0">
              <a:solidFill>
                <a:srgbClr val="0000FF"/>
              </a:solidFill>
            </a:endParaRPr>
          </a:p>
        </p:txBody>
      </p:sp>
    </p:spTree>
    <p:extLst>
      <p:ext uri="{BB962C8B-B14F-4D97-AF65-F5344CB8AC3E}">
        <p14:creationId xmlns:p14="http://schemas.microsoft.com/office/powerpoint/2010/main" val="25885500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49671"/>
            <a:ext cx="9144000" cy="6247864"/>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Tính</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cân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bằng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vật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chất</a:t>
            </a:r>
            <a:r>
              <a:rPr lang="en-US" sz="2400" b="1" dirty="0" smtClean="0">
                <a:solidFill>
                  <a:srgbClr val="FF0066"/>
                </a:solidFill>
                <a:latin typeface="Arial" pitchFamily="34" charset="0"/>
                <a:cs typeface="Arial" pitchFamily="34" charset="0"/>
              </a:rPr>
              <a:t> (CBVC)</a:t>
            </a:r>
          </a:p>
          <a:p>
            <a:pPr algn="just"/>
            <a:r>
              <a:rPr lang="en-US" sz="2400" dirty="0" smtClean="0">
                <a:latin typeface="Arial" pitchFamily="34" charset="0"/>
                <a:cs typeface="Arial" pitchFamily="34" charset="0"/>
              </a:rPr>
              <a:t>CBVC </a:t>
            </a:r>
            <a:r>
              <a:rPr lang="en-US" sz="2400" dirty="0" err="1" smtClean="0">
                <a:latin typeface="Arial" pitchFamily="34" charset="0"/>
                <a:cs typeface="Arial" pitchFamily="34" charset="0"/>
              </a:rPr>
              <a:t>tổng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thiết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r>
              <a:rPr lang="en-US" sz="2400" dirty="0" err="1" smtClean="0">
                <a:latin typeface="Arial" pitchFamily="34" charset="0"/>
                <a:cs typeface="Arial" pitchFamily="34" charset="0"/>
              </a:rPr>
              <a:t>Hoặc</a:t>
            </a:r>
            <a:endParaRPr lang="en-US" sz="2400" dirty="0" smtClean="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spcBef>
                <a:spcPts val="600"/>
              </a:spcBef>
            </a:pPr>
            <a:r>
              <a:rPr lang="en-US" sz="2400" dirty="0" smtClean="0">
                <a:latin typeface="Arial" pitchFamily="34" charset="0"/>
                <a:cs typeface="Arial" pitchFamily="34" charset="0"/>
              </a:rPr>
              <a:t>CBVC </a:t>
            </a:r>
            <a:r>
              <a:rPr lang="en-US" sz="2400" dirty="0" err="1" smtClean="0">
                <a:latin typeface="Arial" pitchFamily="34" charset="0"/>
                <a:cs typeface="Arial" pitchFamily="34" charset="0"/>
              </a:rPr>
              <a:t>theo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tán</a:t>
            </a:r>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a:p>
            <a:pPr algn="just">
              <a:spcBef>
                <a:spcPts val="600"/>
              </a:spcBef>
            </a:pPr>
            <a:r>
              <a:rPr lang="en-US" sz="2400" dirty="0" smtClean="0">
                <a:latin typeface="Arial" pitchFamily="34" charset="0"/>
                <a:cs typeface="Arial" pitchFamily="34" charset="0"/>
              </a:rPr>
              <a:t>CBVC </a:t>
            </a:r>
            <a:r>
              <a:rPr lang="en-US" sz="2400" dirty="0" err="1" smtClean="0">
                <a:latin typeface="Arial" pitchFamily="34" charset="0"/>
                <a:cs typeface="Arial" pitchFamily="34" charset="0"/>
              </a:rPr>
              <a:t>theo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liên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tục</a:t>
            </a:r>
            <a:endParaRPr lang="en-US" sz="2400" dirty="0" smtClean="0">
              <a:latin typeface="Arial" pitchFamily="34" charset="0"/>
              <a:cs typeface="Arial" pitchFamily="34" charset="0"/>
            </a:endParaRPr>
          </a:p>
          <a:p>
            <a:pPr algn="just">
              <a:spcBef>
                <a:spcPts val="600"/>
              </a:spcBef>
            </a:pPr>
            <a:endParaRPr lang="en-US" sz="2400" dirty="0">
              <a:latin typeface="Arial" pitchFamily="34" charset="0"/>
              <a:cs typeface="Arial" pitchFamily="34" charset="0"/>
            </a:endParaRPr>
          </a:p>
          <a:p>
            <a:pPr algn="just">
              <a:spcBef>
                <a:spcPts val="600"/>
              </a:spcBef>
            </a:pPr>
            <a:endParaRPr lang="en-US" sz="2400" dirty="0" smtClean="0">
              <a:latin typeface="Arial" pitchFamily="34" charset="0"/>
              <a:cs typeface="Arial" pitchFamily="34" charset="0"/>
            </a:endParaRPr>
          </a:p>
          <a:p>
            <a:pPr algn="just">
              <a:spcBef>
                <a:spcPts val="600"/>
              </a:spcBef>
            </a:pPr>
            <a:endParaRPr lang="en-US" sz="2400" dirty="0">
              <a:latin typeface="Arial" pitchFamily="34" charset="0"/>
              <a:cs typeface="Arial" pitchFamily="34" charset="0"/>
            </a:endParaRPr>
          </a:p>
          <a:p>
            <a:pPr algn="just">
              <a:spcBef>
                <a:spcPts val="1800"/>
              </a:spcBef>
            </a:pPr>
            <a:r>
              <a:rPr lang="en-US" sz="2400" dirty="0" smtClean="0">
                <a:latin typeface="Arial" pitchFamily="34" charset="0"/>
                <a:cs typeface="Arial" pitchFamily="34" charset="0"/>
              </a:rPr>
              <a:t>x: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lượng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rắn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hoặc</a:t>
            </a:r>
            <a:r>
              <a:rPr lang="en-US" sz="2400" dirty="0" smtClean="0">
                <a:latin typeface="Arial" pitchFamily="34" charset="0"/>
                <a:cs typeface="Arial" pitchFamily="34" charset="0"/>
              </a:rPr>
              <a:t> c. </a:t>
            </a:r>
          </a:p>
        </p:txBody>
      </p:sp>
      <p:grpSp>
        <p:nvGrpSpPr>
          <p:cNvPr id="13" name="Group 12"/>
          <p:cNvGrpSpPr/>
          <p:nvPr/>
        </p:nvGrpSpPr>
        <p:grpSpPr>
          <a:xfrm>
            <a:off x="152399" y="1371600"/>
            <a:ext cx="8991601" cy="1381503"/>
            <a:chOff x="-1" y="1288473"/>
            <a:chExt cx="8991601" cy="1381503"/>
          </a:xfrm>
        </p:grpSpPr>
        <p:sp>
          <p:nvSpPr>
            <p:cNvPr id="4" name="Rectangle 3"/>
            <p:cNvSpPr/>
            <p:nvPr/>
          </p:nvSpPr>
          <p:spPr>
            <a:xfrm>
              <a:off x="-1" y="1288473"/>
              <a:ext cx="1634835" cy="1323439"/>
            </a:xfrm>
            <a:prstGeom prst="rect">
              <a:avLst/>
            </a:prstGeom>
          </p:spPr>
          <p:txBody>
            <a:bodyPr wrap="square">
              <a:spAutoFit/>
            </a:bodyPr>
            <a:lstStyle/>
            <a:p>
              <a:r>
                <a:rPr lang="en-US" sz="2000" dirty="0" err="1">
                  <a:latin typeface="Arial" pitchFamily="34" charset="0"/>
                  <a:cs typeface="Arial" pitchFamily="34" charset="0"/>
                </a:rPr>
                <a:t>Lưu</a:t>
              </a:r>
              <a:r>
                <a:rPr lang="en-US" sz="2000" dirty="0">
                  <a:latin typeface="Arial" pitchFamily="34" charset="0"/>
                  <a:cs typeface="Arial" pitchFamily="34" charset="0"/>
                </a:rPr>
                <a:t> </a:t>
              </a:r>
              <a:r>
                <a:rPr lang="en-US" sz="2000" dirty="0" err="1">
                  <a:latin typeface="Arial" pitchFamily="34" charset="0"/>
                  <a:cs typeface="Arial" pitchFamily="34" charset="0"/>
                </a:rPr>
                <a:t>lượng</a:t>
              </a:r>
              <a:r>
                <a:rPr lang="en-US" sz="2000" dirty="0">
                  <a:latin typeface="Arial" pitchFamily="34" charset="0"/>
                  <a:cs typeface="Arial" pitchFamily="34" charset="0"/>
                </a:rPr>
                <a:t> </a:t>
              </a:r>
              <a:r>
                <a:rPr lang="en-US" sz="2000" dirty="0" err="1" smtClean="0">
                  <a:latin typeface="Arial" pitchFamily="34" charset="0"/>
                  <a:cs typeface="Arial" pitchFamily="34" charset="0"/>
                </a:rPr>
                <a:t>huyền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phù</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vào</a:t>
              </a:r>
              <a:r>
                <a:rPr lang="en-US" sz="2000" dirty="0" smtClean="0">
                  <a:latin typeface="Arial" pitchFamily="34" charset="0"/>
                  <a:cs typeface="Arial" pitchFamily="34" charset="0"/>
                </a:rPr>
                <a:t> </a:t>
              </a:r>
              <a:r>
                <a:rPr lang="en-US" sz="2000" dirty="0" err="1">
                  <a:latin typeface="Arial" pitchFamily="34" charset="0"/>
                  <a:cs typeface="Arial" pitchFamily="34" charset="0"/>
                </a:rPr>
                <a:t>thiết</a:t>
              </a:r>
              <a:r>
                <a:rPr lang="en-US" sz="2000" dirty="0">
                  <a:latin typeface="Arial" pitchFamily="34" charset="0"/>
                  <a:cs typeface="Arial" pitchFamily="34" charset="0"/>
                </a:rPr>
                <a:t> </a:t>
              </a:r>
              <a:r>
                <a:rPr lang="en-US" sz="2000" dirty="0" err="1">
                  <a:latin typeface="Arial" pitchFamily="34" charset="0"/>
                  <a:cs typeface="Arial" pitchFamily="34" charset="0"/>
                </a:rPr>
                <a:t>bị</a:t>
              </a:r>
              <a:r>
                <a:rPr lang="en-US" sz="2000" dirty="0">
                  <a:latin typeface="Arial" pitchFamily="34" charset="0"/>
                  <a:cs typeface="Arial" pitchFamily="34" charset="0"/>
                </a:rPr>
                <a:t> </a:t>
              </a:r>
              <a:r>
                <a:rPr lang="en-US" sz="2000" dirty="0" err="1">
                  <a:latin typeface="Arial" pitchFamily="34" charset="0"/>
                  <a:cs typeface="Arial" pitchFamily="34" charset="0"/>
                </a:rPr>
                <a:t>lắng</a:t>
              </a:r>
              <a:endParaRPr lang="en-US" sz="2000" dirty="0">
                <a:latin typeface="Arial" pitchFamily="34" charset="0"/>
                <a:cs typeface="Arial" pitchFamily="34" charset="0"/>
              </a:endParaRPr>
            </a:p>
          </p:txBody>
        </p:sp>
        <p:sp>
          <p:nvSpPr>
            <p:cNvPr id="5" name="Rectangle 4"/>
            <p:cNvSpPr/>
            <p:nvPr/>
          </p:nvSpPr>
          <p:spPr>
            <a:xfrm>
              <a:off x="1828800" y="1295400"/>
              <a:ext cx="1828800" cy="1323439"/>
            </a:xfrm>
            <a:prstGeom prst="rect">
              <a:avLst/>
            </a:prstGeom>
          </p:spPr>
          <p:txBody>
            <a:bodyPr wrap="square">
              <a:spAutoFit/>
            </a:bodyPr>
            <a:lstStyle/>
            <a:p>
              <a:r>
                <a:rPr lang="en-US" sz="2000" dirty="0" err="1">
                  <a:latin typeface="Arial" pitchFamily="34" charset="0"/>
                  <a:cs typeface="Arial" pitchFamily="34" charset="0"/>
                </a:rPr>
                <a:t>Lưu</a:t>
              </a:r>
              <a:r>
                <a:rPr lang="en-US" sz="2000" dirty="0">
                  <a:latin typeface="Arial" pitchFamily="34" charset="0"/>
                  <a:cs typeface="Arial" pitchFamily="34" charset="0"/>
                </a:rPr>
                <a:t> </a:t>
              </a:r>
              <a:r>
                <a:rPr lang="en-US" sz="2000" dirty="0" err="1">
                  <a:latin typeface="Arial" pitchFamily="34" charset="0"/>
                  <a:cs typeface="Arial" pitchFamily="34" charset="0"/>
                </a:rPr>
                <a:t>lượng</a:t>
              </a:r>
              <a:r>
                <a:rPr lang="en-US" sz="2000" dirty="0">
                  <a:latin typeface="Arial" pitchFamily="34" charset="0"/>
                  <a:cs typeface="Arial" pitchFamily="34" charset="0"/>
                </a:rPr>
                <a:t> </a:t>
              </a:r>
              <a:r>
                <a:rPr lang="en-US" sz="2000" dirty="0" err="1" smtClean="0">
                  <a:latin typeface="Arial" pitchFamily="34" charset="0"/>
                  <a:cs typeface="Arial" pitchFamily="34" charset="0"/>
                </a:rPr>
                <a:t>pha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liên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huyền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phù</a:t>
              </a:r>
              <a:endParaRPr lang="en-US" sz="2000" dirty="0">
                <a:latin typeface="Arial" pitchFamily="34" charset="0"/>
                <a:cs typeface="Arial" pitchFamily="34" charset="0"/>
              </a:endParaRPr>
            </a:p>
          </p:txBody>
        </p:sp>
        <p:sp>
          <p:nvSpPr>
            <p:cNvPr id="6" name="Rectangle 5"/>
            <p:cNvSpPr/>
            <p:nvPr/>
          </p:nvSpPr>
          <p:spPr>
            <a:xfrm>
              <a:off x="3664527" y="1323110"/>
              <a:ext cx="1669473" cy="1323439"/>
            </a:xfrm>
            <a:prstGeom prst="rect">
              <a:avLst/>
            </a:prstGeom>
          </p:spPr>
          <p:txBody>
            <a:bodyPr wrap="square">
              <a:spAutoFit/>
            </a:bodyPr>
            <a:lstStyle/>
            <a:p>
              <a:r>
                <a:rPr lang="en-US" sz="2000" dirty="0" err="1">
                  <a:latin typeface="Arial" pitchFamily="34" charset="0"/>
                  <a:cs typeface="Arial" pitchFamily="34" charset="0"/>
                </a:rPr>
                <a:t>Lưu</a:t>
              </a:r>
              <a:r>
                <a:rPr lang="en-US" sz="2000" dirty="0">
                  <a:latin typeface="Arial" pitchFamily="34" charset="0"/>
                  <a:cs typeface="Arial" pitchFamily="34" charset="0"/>
                </a:rPr>
                <a:t> </a:t>
              </a:r>
              <a:r>
                <a:rPr lang="en-US" sz="2000" dirty="0" err="1">
                  <a:latin typeface="Arial" pitchFamily="34" charset="0"/>
                  <a:cs typeface="Arial" pitchFamily="34" charset="0"/>
                </a:rPr>
                <a:t>lượng</a:t>
              </a:r>
              <a:r>
                <a:rPr lang="en-US" sz="2000" dirty="0">
                  <a:latin typeface="Arial" pitchFamily="34" charset="0"/>
                  <a:cs typeface="Arial" pitchFamily="34" charset="0"/>
                </a:rPr>
                <a:t> </a:t>
              </a:r>
              <a:r>
                <a:rPr lang="en-US" sz="2000" dirty="0" err="1" smtClean="0">
                  <a:latin typeface="Arial" pitchFamily="34" charset="0"/>
                  <a:cs typeface="Arial" pitchFamily="34" charset="0"/>
                </a:rPr>
                <a:t>pha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phân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huyền</a:t>
              </a:r>
              <a:r>
                <a:rPr lang="en-US" sz="2000" dirty="0" smtClean="0">
                  <a:latin typeface="Arial" pitchFamily="34" charset="0"/>
                  <a:cs typeface="Arial" pitchFamily="34" charset="0"/>
                </a:rPr>
                <a:t> </a:t>
              </a:r>
              <a:r>
                <a:rPr lang="en-US" sz="2000" dirty="0" err="1">
                  <a:latin typeface="Arial" pitchFamily="34" charset="0"/>
                  <a:cs typeface="Arial" pitchFamily="34" charset="0"/>
                </a:rPr>
                <a:t>phù</a:t>
              </a:r>
              <a:r>
                <a:rPr lang="en-US" sz="2000" dirty="0">
                  <a:latin typeface="Arial" pitchFamily="34" charset="0"/>
                  <a:cs typeface="Arial" pitchFamily="34" charset="0"/>
                </a:rPr>
                <a:t> </a:t>
              </a:r>
              <a:endParaRPr lang="en-US" sz="2000" dirty="0" smtClean="0">
                <a:latin typeface="Arial" pitchFamily="34" charset="0"/>
                <a:cs typeface="Arial" pitchFamily="34" charset="0"/>
              </a:endParaRPr>
            </a:p>
          </p:txBody>
        </p:sp>
        <p:sp>
          <p:nvSpPr>
            <p:cNvPr id="7" name="Rectangle 6"/>
            <p:cNvSpPr/>
            <p:nvPr/>
          </p:nvSpPr>
          <p:spPr>
            <a:xfrm>
              <a:off x="5611091" y="1346537"/>
              <a:ext cx="1676400" cy="1015663"/>
            </a:xfrm>
            <a:prstGeom prst="rect">
              <a:avLst/>
            </a:prstGeom>
          </p:spPr>
          <p:txBody>
            <a:bodyPr wrap="square">
              <a:spAutoFit/>
            </a:bodyPr>
            <a:lstStyle/>
            <a:p>
              <a:r>
                <a:rPr lang="en-US" sz="2000" dirty="0" err="1">
                  <a:latin typeface="Arial" pitchFamily="34" charset="0"/>
                  <a:cs typeface="Arial" pitchFamily="34" charset="0"/>
                </a:rPr>
                <a:t>Lưu</a:t>
              </a:r>
              <a:r>
                <a:rPr lang="en-US" sz="2000" dirty="0">
                  <a:latin typeface="Arial" pitchFamily="34" charset="0"/>
                  <a:cs typeface="Arial" pitchFamily="34" charset="0"/>
                </a:rPr>
                <a:t> </a:t>
              </a:r>
              <a:r>
                <a:rPr lang="en-US" sz="2000" dirty="0" err="1">
                  <a:latin typeface="Arial" pitchFamily="34" charset="0"/>
                  <a:cs typeface="Arial" pitchFamily="34" charset="0"/>
                </a:rPr>
                <a:t>lượng</a:t>
              </a:r>
              <a:r>
                <a:rPr lang="en-US" sz="2000" dirty="0">
                  <a:latin typeface="Arial" pitchFamily="34" charset="0"/>
                  <a:cs typeface="Arial" pitchFamily="34" charset="0"/>
                </a:rPr>
                <a:t> </a:t>
              </a:r>
              <a:r>
                <a:rPr lang="en-US" sz="2000" dirty="0" err="1" smtClean="0">
                  <a:latin typeface="Arial" pitchFamily="34" charset="0"/>
                  <a:cs typeface="Arial" pitchFamily="34" charset="0"/>
                </a:rPr>
                <a:t>cặn</a:t>
              </a:r>
              <a:r>
                <a:rPr lang="en-US" sz="2000" dirty="0" smtClean="0">
                  <a:latin typeface="Arial" pitchFamily="34" charset="0"/>
                  <a:cs typeface="Arial" pitchFamily="34" charset="0"/>
                </a:rPr>
                <a:t> (c) </a:t>
              </a:r>
              <a:r>
                <a:rPr lang="en-US" sz="2000" dirty="0" err="1" smtClean="0">
                  <a:latin typeface="Arial" pitchFamily="34" charset="0"/>
                  <a:cs typeface="Arial" pitchFamily="34" charset="0"/>
                </a:rPr>
                <a:t>lắng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được</a:t>
              </a:r>
              <a:endParaRPr lang="en-US" sz="2000" dirty="0">
                <a:latin typeface="Arial" pitchFamily="34" charset="0"/>
                <a:cs typeface="Arial" pitchFamily="34" charset="0"/>
              </a:endParaRPr>
            </a:p>
          </p:txBody>
        </p:sp>
        <p:sp>
          <p:nvSpPr>
            <p:cNvPr id="8" name="Rectangle 7"/>
            <p:cNvSpPr/>
            <p:nvPr/>
          </p:nvSpPr>
          <p:spPr>
            <a:xfrm>
              <a:off x="7287491" y="1346537"/>
              <a:ext cx="1704109" cy="1323439"/>
            </a:xfrm>
            <a:prstGeom prst="rect">
              <a:avLst/>
            </a:prstGeom>
          </p:spPr>
          <p:txBody>
            <a:bodyPr wrap="square">
              <a:spAutoFit/>
            </a:bodyPr>
            <a:lstStyle/>
            <a:p>
              <a:r>
                <a:rPr lang="en-US" sz="2000" dirty="0" err="1">
                  <a:latin typeface="Arial" pitchFamily="34" charset="0"/>
                  <a:cs typeface="Arial" pitchFamily="34" charset="0"/>
                </a:rPr>
                <a:t>Lưu</a:t>
              </a:r>
              <a:r>
                <a:rPr lang="en-US" sz="2000" dirty="0">
                  <a:latin typeface="Arial" pitchFamily="34" charset="0"/>
                  <a:cs typeface="Arial" pitchFamily="34" charset="0"/>
                </a:rPr>
                <a:t> </a:t>
              </a:r>
              <a:r>
                <a:rPr lang="en-US" sz="2000" dirty="0" err="1">
                  <a:latin typeface="Arial" pitchFamily="34" charset="0"/>
                  <a:cs typeface="Arial" pitchFamily="34" charset="0"/>
                </a:rPr>
                <a:t>lượng</a:t>
              </a:r>
              <a:r>
                <a:rPr lang="en-US" sz="2000" dirty="0">
                  <a:latin typeface="Arial" pitchFamily="34" charset="0"/>
                  <a:cs typeface="Arial" pitchFamily="34" charset="0"/>
                </a:rPr>
                <a:t> </a:t>
              </a:r>
              <a:r>
                <a:rPr lang="en-US" sz="2000" dirty="0" err="1" smtClean="0">
                  <a:latin typeface="Arial" pitchFamily="34" charset="0"/>
                  <a:cs typeface="Arial" pitchFamily="34" charset="0"/>
                </a:rPr>
                <a:t>nước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nt</a:t>
              </a:r>
              <a:r>
                <a:rPr lang="en-US" sz="2000" dirty="0" smtClean="0">
                  <a:latin typeface="Arial" pitchFamily="34" charset="0"/>
                  <a:cs typeface="Arial" pitchFamily="34" charset="0"/>
                </a:rPr>
                <a:t>)/</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được</a:t>
              </a:r>
              <a:endParaRPr lang="en-US" sz="2000" dirty="0">
                <a:latin typeface="Arial" pitchFamily="34" charset="0"/>
                <a:cs typeface="Arial" pitchFamily="34" charset="0"/>
              </a:endParaRPr>
            </a:p>
          </p:txBody>
        </p:sp>
        <p:sp>
          <p:nvSpPr>
            <p:cNvPr id="9" name="Rectangle 8"/>
            <p:cNvSpPr/>
            <p:nvPr/>
          </p:nvSpPr>
          <p:spPr>
            <a:xfrm>
              <a:off x="1406235" y="1676400"/>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pitchFamily="34" charset="0"/>
                  <a:cs typeface="Arial" pitchFamily="34" charset="0"/>
                </a:rPr>
                <a:t>=</a:t>
              </a:r>
              <a:endParaRPr lang="en-US" sz="2400" dirty="0">
                <a:solidFill>
                  <a:schemeClr val="tx1"/>
                </a:solidFill>
                <a:latin typeface="Arial" pitchFamily="34" charset="0"/>
                <a:cs typeface="Arial" pitchFamily="34" charset="0"/>
              </a:endParaRPr>
            </a:p>
          </p:txBody>
        </p:sp>
        <p:sp>
          <p:nvSpPr>
            <p:cNvPr id="10" name="Rectangle 9"/>
            <p:cNvSpPr/>
            <p:nvPr/>
          </p:nvSpPr>
          <p:spPr>
            <a:xfrm>
              <a:off x="3200400" y="1676400"/>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pitchFamily="34" charset="0"/>
                  <a:cs typeface="Arial" pitchFamily="34" charset="0"/>
                </a:rPr>
                <a:t>+</a:t>
              </a:r>
              <a:endParaRPr lang="en-US" sz="2400" dirty="0">
                <a:solidFill>
                  <a:schemeClr val="tx1"/>
                </a:solidFill>
                <a:latin typeface="Arial" pitchFamily="34" charset="0"/>
                <a:cs typeface="Arial" pitchFamily="34" charset="0"/>
              </a:endParaRPr>
            </a:p>
          </p:txBody>
        </p:sp>
        <p:sp>
          <p:nvSpPr>
            <p:cNvPr id="11" name="Rectangle 10"/>
            <p:cNvSpPr/>
            <p:nvPr/>
          </p:nvSpPr>
          <p:spPr>
            <a:xfrm>
              <a:off x="5257800" y="1676400"/>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pitchFamily="34" charset="0"/>
                  <a:cs typeface="Arial" pitchFamily="34" charset="0"/>
                </a:rPr>
                <a:t>=</a:t>
              </a:r>
              <a:endParaRPr lang="en-US" sz="2400" dirty="0">
                <a:solidFill>
                  <a:schemeClr val="tx1"/>
                </a:solidFill>
                <a:latin typeface="Arial" pitchFamily="34" charset="0"/>
                <a:cs typeface="Arial" pitchFamily="34" charset="0"/>
              </a:endParaRPr>
            </a:p>
          </p:txBody>
        </p:sp>
        <p:sp>
          <p:nvSpPr>
            <p:cNvPr id="12" name="Rectangle 11"/>
            <p:cNvSpPr/>
            <p:nvPr/>
          </p:nvSpPr>
          <p:spPr>
            <a:xfrm>
              <a:off x="7010400" y="1676400"/>
              <a:ext cx="4572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tx1"/>
                  </a:solidFill>
                  <a:latin typeface="Arial" pitchFamily="34" charset="0"/>
                  <a:cs typeface="Arial" pitchFamily="34" charset="0"/>
                </a:rPr>
                <a:t>+</a:t>
              </a:r>
              <a:endParaRPr lang="en-US" sz="2400" dirty="0">
                <a:solidFill>
                  <a:schemeClr val="tx1"/>
                </a:solidFill>
                <a:latin typeface="Arial" pitchFamily="34" charset="0"/>
                <a:cs typeface="Arial" pitchFamily="34" charset="0"/>
              </a:endParaRPr>
            </a:p>
          </p:txBody>
        </p:sp>
      </p:grpSp>
      <p:graphicFrame>
        <p:nvGraphicFramePr>
          <p:cNvPr id="14" name="Object 13"/>
          <p:cNvGraphicFramePr>
            <a:graphicFrameLocks noChangeAspect="1"/>
          </p:cNvGraphicFramePr>
          <p:nvPr>
            <p:extLst>
              <p:ext uri="{D42A27DB-BD31-4B8C-83A1-F6EECF244321}">
                <p14:modId xmlns:p14="http://schemas.microsoft.com/office/powerpoint/2010/main" val="1437069018"/>
              </p:ext>
            </p:extLst>
          </p:nvPr>
        </p:nvGraphicFramePr>
        <p:xfrm>
          <a:off x="2133600" y="2579688"/>
          <a:ext cx="4256088" cy="617537"/>
        </p:xfrm>
        <a:graphic>
          <a:graphicData uri="http://schemas.openxmlformats.org/presentationml/2006/ole">
            <mc:AlternateContent xmlns:mc="http://schemas.openxmlformats.org/markup-compatibility/2006">
              <mc:Choice xmlns:v="urn:schemas-microsoft-com:vml" Requires="v">
                <p:oleObj spid="_x0000_s9167" name="Equation" r:id="rId3" imgW="1663700" imgH="241300" progId="Equation.3">
                  <p:embed/>
                </p:oleObj>
              </mc:Choice>
              <mc:Fallback>
                <p:oleObj name="Equation" r:id="rId3" imgW="1663700" imgH="241300" progId="Equation.3">
                  <p:embed/>
                  <p:pic>
                    <p:nvPicPr>
                      <p:cNvPr id="0" name="Picture 9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2579688"/>
                        <a:ext cx="4256088" cy="617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4"/>
          <p:cNvGraphicFramePr>
            <a:graphicFrameLocks noChangeAspect="1"/>
          </p:cNvGraphicFramePr>
          <p:nvPr>
            <p:extLst>
              <p:ext uri="{D42A27DB-BD31-4B8C-83A1-F6EECF244321}">
                <p14:modId xmlns:p14="http://schemas.microsoft.com/office/powerpoint/2010/main" val="2078428973"/>
              </p:ext>
            </p:extLst>
          </p:nvPr>
        </p:nvGraphicFramePr>
        <p:xfrm>
          <a:off x="2247900" y="3084513"/>
          <a:ext cx="3897313" cy="649287"/>
        </p:xfrm>
        <a:graphic>
          <a:graphicData uri="http://schemas.openxmlformats.org/presentationml/2006/ole">
            <mc:AlternateContent xmlns:mc="http://schemas.openxmlformats.org/markup-compatibility/2006">
              <mc:Choice xmlns:v="urn:schemas-microsoft-com:vml" Requires="v">
                <p:oleObj spid="_x0000_s9168" name="Equation" r:id="rId5" imgW="1524000" imgH="254000" progId="Equation.3">
                  <p:embed/>
                </p:oleObj>
              </mc:Choice>
              <mc:Fallback>
                <p:oleObj name="Equation" r:id="rId5" imgW="1524000" imgH="254000" progId="Equation.3">
                  <p:embed/>
                  <p:pic>
                    <p:nvPicPr>
                      <p:cNvPr id="0" name="Picture 9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7900" y="3084513"/>
                        <a:ext cx="3897313" cy="649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5"/>
          <p:cNvGraphicFramePr>
            <a:graphicFrameLocks noChangeAspect="1"/>
          </p:cNvGraphicFramePr>
          <p:nvPr>
            <p:extLst>
              <p:ext uri="{D42A27DB-BD31-4B8C-83A1-F6EECF244321}">
                <p14:modId xmlns:p14="http://schemas.microsoft.com/office/powerpoint/2010/main" val="2614673661"/>
              </p:ext>
            </p:extLst>
          </p:nvPr>
        </p:nvGraphicFramePr>
        <p:xfrm>
          <a:off x="2543175" y="3886200"/>
          <a:ext cx="3478213" cy="617538"/>
        </p:xfrm>
        <a:graphic>
          <a:graphicData uri="http://schemas.openxmlformats.org/presentationml/2006/ole">
            <mc:AlternateContent xmlns:mc="http://schemas.openxmlformats.org/markup-compatibility/2006">
              <mc:Choice xmlns:v="urn:schemas-microsoft-com:vml" Requires="v">
                <p:oleObj spid="_x0000_s9169" name="Equation" r:id="rId7" imgW="1358310" imgH="241195" progId="Equation.3">
                  <p:embed/>
                </p:oleObj>
              </mc:Choice>
              <mc:Fallback>
                <p:oleObj name="Equation" r:id="rId7" imgW="1358310" imgH="241195" progId="Equation.3">
                  <p:embed/>
                  <p:pic>
                    <p:nvPicPr>
                      <p:cNvPr id="0" name="Picture 95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3175" y="3886200"/>
                        <a:ext cx="3478213" cy="617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399829133"/>
              </p:ext>
            </p:extLst>
          </p:nvPr>
        </p:nvGraphicFramePr>
        <p:xfrm>
          <a:off x="1844675" y="4800600"/>
          <a:ext cx="5183188" cy="544513"/>
        </p:xfrm>
        <a:graphic>
          <a:graphicData uri="http://schemas.openxmlformats.org/presentationml/2006/ole">
            <mc:AlternateContent xmlns:mc="http://schemas.openxmlformats.org/markup-compatibility/2006">
              <mc:Choice xmlns:v="urn:schemas-microsoft-com:vml" Requires="v">
                <p:oleObj spid="_x0000_s9170" name="Equation" r:id="rId9" imgW="2298700" imgH="241300" progId="Equation.3">
                  <p:embed/>
                </p:oleObj>
              </mc:Choice>
              <mc:Fallback>
                <p:oleObj name="Equation" r:id="rId9" imgW="2298700" imgH="241300" progId="Equation.3">
                  <p:embed/>
                  <p:pic>
                    <p:nvPicPr>
                      <p:cNvPr id="0" name="Picture 96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4675" y="4800600"/>
                        <a:ext cx="5183188" cy="544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Object 17"/>
          <p:cNvGraphicFramePr>
            <a:graphicFrameLocks noChangeAspect="1"/>
          </p:cNvGraphicFramePr>
          <p:nvPr>
            <p:extLst>
              <p:ext uri="{D42A27DB-BD31-4B8C-83A1-F6EECF244321}">
                <p14:modId xmlns:p14="http://schemas.microsoft.com/office/powerpoint/2010/main" val="2312892967"/>
              </p:ext>
            </p:extLst>
          </p:nvPr>
        </p:nvGraphicFramePr>
        <p:xfrm>
          <a:off x="509587" y="5311775"/>
          <a:ext cx="6272213" cy="1089025"/>
        </p:xfrm>
        <a:graphic>
          <a:graphicData uri="http://schemas.openxmlformats.org/presentationml/2006/ole">
            <mc:AlternateContent xmlns:mc="http://schemas.openxmlformats.org/markup-compatibility/2006">
              <mc:Choice xmlns:v="urn:schemas-microsoft-com:vml" Requires="v">
                <p:oleObj spid="_x0000_s9171" name="Equation" r:id="rId11" imgW="2781300" imgH="482600" progId="Equation.3">
                  <p:embed/>
                </p:oleObj>
              </mc:Choice>
              <mc:Fallback>
                <p:oleObj name="Equation" r:id="rId11" imgW="2781300" imgH="482600" progId="Equation.3">
                  <p:embed/>
                  <p:pic>
                    <p:nvPicPr>
                      <p:cNvPr id="0" name="Picture 96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9587" y="5311775"/>
                        <a:ext cx="6272213" cy="108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ectangle 18"/>
          <p:cNvSpPr/>
          <p:nvPr/>
        </p:nvSpPr>
        <p:spPr>
          <a:xfrm>
            <a:off x="7439891" y="5638800"/>
            <a:ext cx="152400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solidFill>
                  <a:srgbClr val="0070C0"/>
                </a:solidFill>
                <a:latin typeface="Arial" pitchFamily="34" charset="0"/>
                <a:cs typeface="Arial" pitchFamily="34" charset="0"/>
              </a:rPr>
              <a:t>Độ</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ẩm</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của</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cặn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lắng</a:t>
            </a:r>
            <a:endParaRPr lang="en-US" sz="2000" dirty="0">
              <a:solidFill>
                <a:srgbClr val="0070C0"/>
              </a:solidFill>
              <a:latin typeface="Arial" pitchFamily="34" charset="0"/>
              <a:cs typeface="Arial" pitchFamily="34" charset="0"/>
            </a:endParaRPr>
          </a:p>
        </p:txBody>
      </p:sp>
      <p:graphicFrame>
        <p:nvGraphicFramePr>
          <p:cNvPr id="21" name="Object 20"/>
          <p:cNvGraphicFramePr>
            <a:graphicFrameLocks noChangeAspect="1"/>
          </p:cNvGraphicFramePr>
          <p:nvPr>
            <p:extLst>
              <p:ext uri="{D42A27DB-BD31-4B8C-83A1-F6EECF244321}">
                <p14:modId xmlns:p14="http://schemas.microsoft.com/office/powerpoint/2010/main" val="1164358714"/>
              </p:ext>
            </p:extLst>
          </p:nvPr>
        </p:nvGraphicFramePr>
        <p:xfrm>
          <a:off x="7191375" y="5237323"/>
          <a:ext cx="1952625" cy="549275"/>
        </p:xfrm>
        <a:graphic>
          <a:graphicData uri="http://schemas.openxmlformats.org/presentationml/2006/ole">
            <mc:AlternateContent xmlns:mc="http://schemas.openxmlformats.org/markup-compatibility/2006">
              <mc:Choice xmlns:v="urn:schemas-microsoft-com:vml" Requires="v">
                <p:oleObj spid="_x0000_s9172" name="Equation" r:id="rId13" imgW="812447" imgH="228501" progId="Equation.3">
                  <p:embed/>
                </p:oleObj>
              </mc:Choice>
              <mc:Fallback>
                <p:oleObj name="Equation" r:id="rId13" imgW="812447" imgH="228501" progId="Equation.3">
                  <p:embed/>
                  <p:pic>
                    <p:nvPicPr>
                      <p:cNvPr id="0" name="Picture 96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191375" y="5237323"/>
                        <a:ext cx="1952625" cy="549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Freeform 21"/>
          <p:cNvSpPr/>
          <p:nvPr/>
        </p:nvSpPr>
        <p:spPr>
          <a:xfrm>
            <a:off x="6953477" y="5541818"/>
            <a:ext cx="624959" cy="423283"/>
          </a:xfrm>
          <a:custGeom>
            <a:avLst/>
            <a:gdLst>
              <a:gd name="connsiteX0" fmla="*/ 292450 w 624959"/>
              <a:gd name="connsiteY0" fmla="*/ 0 h 423283"/>
              <a:gd name="connsiteX1" fmla="*/ 1505 w 624959"/>
              <a:gd name="connsiteY1" fmla="*/ 415637 h 423283"/>
              <a:gd name="connsiteX2" fmla="*/ 403287 w 624959"/>
              <a:gd name="connsiteY2" fmla="*/ 277091 h 423283"/>
              <a:gd name="connsiteX3" fmla="*/ 624959 w 624959"/>
              <a:gd name="connsiteY3" fmla="*/ 374073 h 423283"/>
            </a:gdLst>
            <a:ahLst/>
            <a:cxnLst>
              <a:cxn ang="0">
                <a:pos x="connsiteX0" y="connsiteY0"/>
              </a:cxn>
              <a:cxn ang="0">
                <a:pos x="connsiteX1" y="connsiteY1"/>
              </a:cxn>
              <a:cxn ang="0">
                <a:pos x="connsiteX2" y="connsiteY2"/>
              </a:cxn>
              <a:cxn ang="0">
                <a:pos x="connsiteX3" y="connsiteY3"/>
              </a:cxn>
            </a:cxnLst>
            <a:rect l="l" t="t" r="r" b="b"/>
            <a:pathLst>
              <a:path w="624959" h="423283">
                <a:moveTo>
                  <a:pt x="292450" y="0"/>
                </a:moveTo>
                <a:cubicBezTo>
                  <a:pt x="137741" y="184727"/>
                  <a:pt x="-16968" y="369455"/>
                  <a:pt x="1505" y="415637"/>
                </a:cubicBezTo>
                <a:cubicBezTo>
                  <a:pt x="19978" y="461819"/>
                  <a:pt x="299378" y="284018"/>
                  <a:pt x="403287" y="277091"/>
                </a:cubicBezTo>
                <a:cubicBezTo>
                  <a:pt x="507196" y="270164"/>
                  <a:pt x="566077" y="322118"/>
                  <a:pt x="624959" y="374073"/>
                </a:cubicBezTo>
              </a:path>
            </a:pathLst>
          </a:cu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Rectangle 22"/>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2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18</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6856326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77380"/>
            <a:ext cx="9144000" cy="4385816"/>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Hiệu</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suất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quá</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trình</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endParaRPr lang="en-US" sz="2400" b="1" dirty="0" smtClean="0">
              <a:solidFill>
                <a:srgbClr val="FF0066"/>
              </a:solidFill>
              <a:latin typeface="Arial" pitchFamily="34" charset="0"/>
              <a:cs typeface="Arial" pitchFamily="34" charset="0"/>
            </a:endParaRPr>
          </a:p>
          <a:p>
            <a:pPr algn="just"/>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riêng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thiết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a:t>
            </a: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a:p>
            <a:pPr algn="just"/>
            <a:endParaRPr lang="en-US" sz="2400" dirty="0" smtClean="0">
              <a:latin typeface="Times New Roman" pitchFamily="18" charset="0"/>
              <a:cs typeface="Times New Roman" pitchFamily="18" charset="0"/>
            </a:endParaRPr>
          </a:p>
          <a:p>
            <a:pPr algn="just"/>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nt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bằng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mẫu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a:latin typeface="Arial" pitchFamily="34" charset="0"/>
                <a:cs typeface="Arial" pitchFamily="34" charset="0"/>
              </a:rPr>
              <a:t> </a:t>
            </a:r>
            <a:r>
              <a:rPr lang="en-US" sz="2400" dirty="0" err="1" smtClean="0">
                <a:latin typeface="Arial" pitchFamily="34" charset="0"/>
                <a:cs typeface="Arial" pitchFamily="34" charset="0"/>
              </a:rPr>
              <a:t>hoặc</a:t>
            </a:r>
            <a:r>
              <a:rPr lang="en-US" sz="2400" dirty="0" smtClean="0">
                <a:latin typeface="Arial" pitchFamily="34" charset="0"/>
                <a:cs typeface="Arial" pitchFamily="34" charset="0"/>
              </a:rPr>
              <a:t> </a:t>
            </a:r>
            <a:br>
              <a:rPr lang="en-US" sz="2400" dirty="0" smtClean="0">
                <a:latin typeface="Arial" pitchFamily="34" charset="0"/>
                <a:cs typeface="Arial" pitchFamily="34" charset="0"/>
              </a:rPr>
            </a:b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sạch</a:t>
            </a:r>
            <a:r>
              <a:rPr lang="en-US" sz="2400" dirty="0" smtClean="0">
                <a:latin typeface="Arial" pitchFamily="34" charset="0"/>
                <a:cs typeface="Arial" pitchFamily="34" charset="0"/>
              </a:rPr>
              <a:t>.</a:t>
            </a:r>
          </a:p>
          <a:p>
            <a:pPr algn="just">
              <a:spcBef>
                <a:spcPts val="600"/>
              </a:spcBef>
              <a:spcAft>
                <a:spcPts val="600"/>
              </a:spcAft>
            </a:pPr>
            <a:r>
              <a:rPr lang="en-US" sz="2400" dirty="0" err="1" smtClean="0">
                <a:latin typeface="Arial" pitchFamily="34" charset="0"/>
                <a:cs typeface="Arial" pitchFamily="34" charset="0"/>
              </a:rPr>
              <a:t>Để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thiết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Symbol"/>
              </a:rPr>
              <a:t>, </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cần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giảm</a:t>
            </a:r>
            <a:r>
              <a:rPr lang="en-US" sz="2400" dirty="0" smtClean="0">
                <a:latin typeface="Arial" pitchFamily="34" charset="0"/>
                <a:cs typeface="Arial" pitchFamily="34" charset="0"/>
                <a:sym typeface="Wingdings" pitchFamily="2" charset="2"/>
              </a:rPr>
              <a:t> </a:t>
            </a: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nt</a:t>
            </a:r>
            <a:r>
              <a:rPr lang="en-US" sz="2400" dirty="0" smtClean="0">
                <a:latin typeface="Arial" pitchFamily="34" charset="0"/>
                <a:cs typeface="Arial" pitchFamily="34" charset="0"/>
              </a:rPr>
              <a:t>: </a:t>
            </a:r>
          </a:p>
          <a:p>
            <a:pPr marL="342900" indent="-342900" algn="just">
              <a:buFont typeface="Wingdings" pitchFamily="2" charset="2"/>
              <a:buChar char="à"/>
            </a:pPr>
            <a:r>
              <a:rPr lang="en-US" sz="2400" dirty="0" err="1">
                <a:latin typeface="Arial" pitchFamily="34" charset="0"/>
                <a:cs typeface="Arial" pitchFamily="34" charset="0"/>
                <a:sym typeface="Wingdings" pitchFamily="2" charset="2"/>
              </a:rPr>
              <a:t>Á</a:t>
            </a:r>
            <a:r>
              <a:rPr lang="en-US" sz="2400" dirty="0" err="1" smtClean="0">
                <a:latin typeface="Arial" pitchFamily="34" charset="0"/>
                <a:cs typeface="Arial" pitchFamily="34" charset="0"/>
                <a:sym typeface="Wingdings" pitchFamily="2" charset="2"/>
              </a:rPr>
              <a:t>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dụng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các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giải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pháp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công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nghệ</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cần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thiết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trong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thiết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kế</a:t>
            </a:r>
            <a:r>
              <a:rPr lang="en-US" sz="2400" dirty="0" smtClean="0">
                <a:latin typeface="Arial" pitchFamily="34" charset="0"/>
                <a:cs typeface="Arial" pitchFamily="34" charset="0"/>
                <a:sym typeface="Wingdings" pitchFamily="2" charset="2"/>
              </a:rPr>
              <a:t>;</a:t>
            </a:r>
          </a:p>
          <a:p>
            <a:pPr marL="342900" indent="-342900" algn="just">
              <a:spcBef>
                <a:spcPts val="600"/>
              </a:spcBef>
              <a:buFont typeface="Wingdings" pitchFamily="2" charset="2"/>
              <a:buChar char="à"/>
            </a:pPr>
            <a:r>
              <a:rPr lang="en-US" sz="2400" dirty="0" err="1" smtClean="0">
                <a:latin typeface="Arial" pitchFamily="34" charset="0"/>
                <a:cs typeface="Arial" pitchFamily="34" charset="0"/>
                <a:sym typeface="Wingdings" pitchFamily="2" charset="2"/>
              </a:rPr>
              <a:t>Sử</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dụng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các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kỹ</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thuật</a:t>
            </a:r>
            <a:r>
              <a:rPr lang="en-US" sz="2400" dirty="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mới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trong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chế</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tạo</a:t>
            </a:r>
            <a:r>
              <a:rPr lang="en-US" sz="2400" dirty="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thiết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bị</a:t>
            </a:r>
            <a:r>
              <a:rPr lang="en-US" sz="2400" dirty="0" smtClean="0">
                <a:latin typeface="Arial" pitchFamily="34" charset="0"/>
                <a:cs typeface="Arial" pitchFamily="34" charset="0"/>
                <a:sym typeface="Wingdings" pitchFamily="2" charset="2"/>
              </a:rPr>
              <a:t>.</a:t>
            </a:r>
            <a:endParaRPr lang="en-US" sz="2400" dirty="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757940409"/>
              </p:ext>
            </p:extLst>
          </p:nvPr>
        </p:nvGraphicFramePr>
        <p:xfrm>
          <a:off x="1600200" y="1447800"/>
          <a:ext cx="5364480" cy="1219200"/>
        </p:xfrm>
        <a:graphic>
          <a:graphicData uri="http://schemas.openxmlformats.org/presentationml/2006/ole">
            <mc:AlternateContent xmlns:mc="http://schemas.openxmlformats.org/markup-compatibility/2006">
              <mc:Choice xmlns:v="urn:schemas-microsoft-com:vml" Requires="v">
                <p:oleObj spid="_x0000_s9374" name="Equation" r:id="rId3" imgW="2235200" imgH="508000" progId="Equation.3">
                  <p:embed/>
                </p:oleObj>
              </mc:Choice>
              <mc:Fallback>
                <p:oleObj name="Equation" r:id="rId3" imgW="2235200" imgH="508000" progId="Equation.3">
                  <p:embed/>
                  <p:pic>
                    <p:nvPicPr>
                      <p:cNvPr id="0" name="Picture 1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447800"/>
                        <a:ext cx="5364480"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19</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856988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9.0</a:t>
            </a:r>
            <a:r>
              <a:rPr lang="vi-VN" sz="3200" b="1" dirty="0" smtClean="0">
                <a:solidFill>
                  <a:srgbClr val="0000FF"/>
                </a:solidFill>
                <a:latin typeface="Arial" pitchFamily="34" charset="0"/>
                <a:cs typeface="Arial" pitchFamily="34" charset="0"/>
              </a:rPr>
              <a:t> </a:t>
            </a:r>
            <a:r>
              <a:rPr lang="en-US" sz="3200" b="1" dirty="0" smtClean="0">
                <a:solidFill>
                  <a:srgbClr val="0000FF"/>
                </a:solidFill>
                <a:latin typeface="Arial" pitchFamily="34" charset="0"/>
                <a:cs typeface="Arial" pitchFamily="34" charset="0"/>
              </a:rPr>
              <a:t>Hệ </a:t>
            </a:r>
            <a:r>
              <a:rPr lang="en-US" sz="3200" b="1" dirty="0" err="1" smtClean="0">
                <a:solidFill>
                  <a:srgbClr val="0000FF"/>
                </a:solidFill>
                <a:latin typeface="Arial" pitchFamily="34" charset="0"/>
                <a:cs typeface="Arial" pitchFamily="34" charset="0"/>
              </a:rPr>
              <a:t>không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đồng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nhất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573053"/>
            <a:ext cx="9144000" cy="6370975"/>
          </a:xfrm>
          <a:prstGeom prst="rect">
            <a:avLst/>
          </a:prstGeom>
        </p:spPr>
        <p:txBody>
          <a:bodyPr wrap="square">
            <a:spAutoFit/>
          </a:bodyPr>
          <a:lstStyle/>
          <a:p>
            <a:pPr algn="just"/>
            <a:r>
              <a:rPr lang="en-US" altLang="ko-KR" sz="2400" b="1" dirty="0">
                <a:solidFill>
                  <a:srgbClr val="FF3399"/>
                </a:solidFill>
                <a:latin typeface="Arial" pitchFamily="34" charset="0"/>
                <a:cs typeface="Arial" pitchFamily="34" charset="0"/>
              </a:rPr>
              <a:t>H</a:t>
            </a:r>
            <a:r>
              <a:rPr lang="en-US" altLang="ko-KR" sz="2400" b="1" dirty="0" smtClean="0">
                <a:solidFill>
                  <a:srgbClr val="FF3399"/>
                </a:solidFill>
                <a:latin typeface="Arial" pitchFamily="34" charset="0"/>
                <a:cs typeface="Arial" pitchFamily="34" charset="0"/>
              </a:rPr>
              <a:t>ệ </a:t>
            </a:r>
            <a:r>
              <a:rPr lang="en-US" altLang="ko-KR" sz="2400" b="1" dirty="0" err="1" smtClean="0">
                <a:solidFill>
                  <a:srgbClr val="FF3399"/>
                </a:solidFill>
                <a:latin typeface="Arial" pitchFamily="34" charset="0"/>
                <a:cs typeface="Arial" pitchFamily="34" charset="0"/>
              </a:rPr>
              <a:t>không</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đồng</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nhất</a:t>
            </a:r>
            <a:r>
              <a:rPr lang="en-US" altLang="ko-KR" sz="2400" b="1" dirty="0" smtClean="0">
                <a:solidFill>
                  <a:srgbClr val="FF3399"/>
                </a:solidFill>
                <a:latin typeface="Arial" pitchFamily="34" charset="0"/>
                <a:cs typeface="Arial" pitchFamily="34" charset="0"/>
              </a:rPr>
              <a:t> (KĐN) hay </a:t>
            </a:r>
            <a:r>
              <a:rPr lang="en-US" altLang="ko-KR" sz="2400" b="1" dirty="0" err="1" smtClean="0">
                <a:solidFill>
                  <a:srgbClr val="FF3399"/>
                </a:solidFill>
                <a:latin typeface="Arial" pitchFamily="34" charset="0"/>
                <a:cs typeface="Arial" pitchFamily="34" charset="0"/>
              </a:rPr>
              <a:t>hệ</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dị</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thể</a:t>
            </a:r>
            <a:r>
              <a:rPr lang="en-US" altLang="ko-KR" sz="2400" b="1" dirty="0" smtClean="0">
                <a:solidFill>
                  <a:srgbClr val="FF3399"/>
                </a:solidFill>
                <a:latin typeface="Arial" pitchFamily="34" charset="0"/>
                <a:cs typeface="Arial" pitchFamily="34" charset="0"/>
              </a:rPr>
              <a:t>: </a:t>
            </a:r>
            <a:r>
              <a:rPr lang="en-US" altLang="ko-KR" sz="2400" dirty="0" err="1" smtClean="0">
                <a:latin typeface="Arial" pitchFamily="34" charset="0"/>
                <a:cs typeface="Arial" pitchFamily="34" charset="0"/>
              </a:rPr>
              <a:t>hỗn</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hợp</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khí</a:t>
            </a:r>
            <a:r>
              <a:rPr lang="en-US" altLang="ko-KR" sz="2400" dirty="0" smtClean="0">
                <a:latin typeface="Arial" pitchFamily="34" charset="0"/>
                <a:cs typeface="Arial" pitchFamily="34" charset="0"/>
              </a:rPr>
              <a:t> hay </a:t>
            </a:r>
            <a:r>
              <a:rPr lang="en-US" altLang="ko-KR" sz="2400" dirty="0" err="1" smtClean="0">
                <a:latin typeface="Arial" pitchFamily="34" charset="0"/>
                <a:cs typeface="Arial" pitchFamily="34" charset="0"/>
              </a:rPr>
              <a:t>lỏng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có</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lẫn</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các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hạt</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rắn</a:t>
            </a:r>
            <a:r>
              <a:rPr lang="en-US" altLang="ko-KR" sz="2400" dirty="0" smtClean="0">
                <a:latin typeface="Arial" pitchFamily="34" charset="0"/>
                <a:cs typeface="Arial" pitchFamily="34" charset="0"/>
              </a:rPr>
              <a:t> hay </a:t>
            </a:r>
            <a:r>
              <a:rPr lang="en-US" altLang="ko-KR" sz="2400" dirty="0" err="1" smtClean="0">
                <a:latin typeface="Arial" pitchFamily="34" charset="0"/>
                <a:cs typeface="Arial" pitchFamily="34" charset="0"/>
              </a:rPr>
              <a:t>lỏng</a:t>
            </a:r>
            <a:r>
              <a:rPr lang="en-US" altLang="ko-KR" sz="2400" dirty="0" smtClean="0">
                <a:latin typeface="Arial" pitchFamily="34" charset="0"/>
                <a:cs typeface="Arial" pitchFamily="34" charset="0"/>
              </a:rPr>
              <a:t>. </a:t>
            </a:r>
          </a:p>
          <a:p>
            <a:pPr algn="just"/>
            <a:r>
              <a:rPr lang="en-US" altLang="ko-KR" sz="2400" b="1" dirty="0" err="1" smtClean="0">
                <a:solidFill>
                  <a:srgbClr val="FF3399"/>
                </a:solidFill>
                <a:latin typeface="Arial" pitchFamily="34" charset="0"/>
                <a:cs typeface="Arial" pitchFamily="34" charset="0"/>
              </a:rPr>
              <a:t>Phân</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riêng</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hệ</a:t>
            </a:r>
            <a:r>
              <a:rPr lang="en-US" altLang="ko-KR" sz="2400" b="1" dirty="0" smtClean="0">
                <a:solidFill>
                  <a:srgbClr val="FF3399"/>
                </a:solidFill>
                <a:latin typeface="Arial" pitchFamily="34" charset="0"/>
                <a:cs typeface="Arial" pitchFamily="34" charset="0"/>
              </a:rPr>
              <a:t> KĐN: </a:t>
            </a:r>
            <a:r>
              <a:rPr lang="en-US" altLang="ko-KR" sz="2400" dirty="0" err="1" smtClean="0">
                <a:latin typeface="Arial" pitchFamily="34" charset="0"/>
                <a:cs typeface="Arial" pitchFamily="34" charset="0"/>
              </a:rPr>
              <a:t>tách</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các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hạt</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rắn</a:t>
            </a:r>
            <a:r>
              <a:rPr lang="en-US" altLang="ko-KR" sz="2400" dirty="0" smtClean="0">
                <a:latin typeface="Arial" pitchFamily="34" charset="0"/>
                <a:cs typeface="Arial" pitchFamily="34" charset="0"/>
              </a:rPr>
              <a:t> hay </a:t>
            </a:r>
            <a:r>
              <a:rPr lang="en-US" altLang="ko-KR" sz="2400" dirty="0" err="1" smtClean="0">
                <a:latin typeface="Arial" pitchFamily="34" charset="0"/>
                <a:cs typeface="Arial" pitchFamily="34" charset="0"/>
              </a:rPr>
              <a:t>lỏng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lơ</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lửng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ra</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khỏi</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hệ</a:t>
            </a:r>
            <a:r>
              <a:rPr lang="en-US" altLang="ko-KR" sz="2400" dirty="0" smtClean="0">
                <a:latin typeface="Arial" pitchFamily="34" charset="0"/>
                <a:cs typeface="Arial" pitchFamily="34" charset="0"/>
              </a:rPr>
              <a:t>. </a:t>
            </a:r>
          </a:p>
          <a:p>
            <a:pPr algn="just"/>
            <a:r>
              <a:rPr lang="en-US" altLang="ko-KR" sz="2400" b="1" dirty="0" err="1" smtClean="0">
                <a:solidFill>
                  <a:srgbClr val="FF3399"/>
                </a:solidFill>
                <a:latin typeface="Arial" pitchFamily="34" charset="0"/>
                <a:cs typeface="Arial" pitchFamily="34" charset="0"/>
              </a:rPr>
              <a:t>Mục</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đích</a:t>
            </a:r>
            <a:r>
              <a:rPr lang="en-US" altLang="ko-KR" sz="2400" b="1" dirty="0" smtClean="0">
                <a:solidFill>
                  <a:srgbClr val="FF3399"/>
                </a:solidFill>
                <a:latin typeface="Arial" pitchFamily="34" charset="0"/>
                <a:cs typeface="Arial" pitchFamily="34" charset="0"/>
              </a:rPr>
              <a:t>: </a:t>
            </a:r>
          </a:p>
          <a:p>
            <a:pPr marL="800100" lvl="1" indent="-342900" algn="just">
              <a:buFont typeface="Wingdings" pitchFamily="2" charset="2"/>
              <a:buChar char="q"/>
            </a:pPr>
            <a:r>
              <a:rPr lang="en-US" altLang="ko-KR" sz="2400" dirty="0" smtClean="0">
                <a:latin typeface="Arial" pitchFamily="34" charset="0"/>
                <a:cs typeface="Arial" pitchFamily="34" charset="0"/>
              </a:rPr>
              <a:t>Thu </a:t>
            </a:r>
            <a:r>
              <a:rPr lang="en-US" altLang="ko-KR" sz="2400" dirty="0" err="1" smtClean="0">
                <a:latin typeface="Arial" pitchFamily="34" charset="0"/>
                <a:cs typeface="Arial" pitchFamily="34" charset="0"/>
              </a:rPr>
              <a:t>hồi</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các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hạt</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nếu</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có</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giá</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trị</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kinh</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tế</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cao</a:t>
            </a:r>
            <a:r>
              <a:rPr lang="en-US" altLang="ko-KR" sz="2400" dirty="0" smtClean="0">
                <a:latin typeface="Arial" pitchFamily="34" charset="0"/>
                <a:cs typeface="Arial" pitchFamily="34" charset="0"/>
              </a:rPr>
              <a:t>);</a:t>
            </a:r>
          </a:p>
          <a:p>
            <a:pPr marL="800100" lvl="1" indent="-342900" algn="just">
              <a:buFont typeface="Wingdings" pitchFamily="2" charset="2"/>
              <a:buChar char="q"/>
            </a:pPr>
            <a:r>
              <a:rPr lang="en-US" altLang="ko-KR" sz="2400" dirty="0" err="1" smtClean="0">
                <a:latin typeface="Arial" pitchFamily="34" charset="0"/>
                <a:cs typeface="Arial" pitchFamily="34" charset="0"/>
              </a:rPr>
              <a:t>Ngăn</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ngừa</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để</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không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tạo</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thành</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các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hợp</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chất</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gây</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ảnh</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hưởng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đến</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quá</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trình</a:t>
            </a:r>
            <a:r>
              <a:rPr lang="en-US" altLang="ko-KR" sz="2400" dirty="0" smtClean="0">
                <a:latin typeface="Arial" pitchFamily="34" charset="0"/>
                <a:cs typeface="Arial" pitchFamily="34" charset="0"/>
              </a:rPr>
              <a:t> hay </a:t>
            </a:r>
            <a:r>
              <a:rPr lang="en-US" altLang="ko-KR" sz="2400" dirty="0" err="1" smtClean="0">
                <a:latin typeface="Arial" pitchFamily="34" charset="0"/>
                <a:cs typeface="Arial" pitchFamily="34" charset="0"/>
              </a:rPr>
              <a:t>thiết</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bị</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tiếp</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theo</a:t>
            </a:r>
            <a:r>
              <a:rPr lang="en-US" altLang="ko-KR" sz="2400" dirty="0" smtClean="0">
                <a:latin typeface="Arial" pitchFamily="34" charset="0"/>
                <a:cs typeface="Arial" pitchFamily="34" charset="0"/>
              </a:rPr>
              <a:t>;</a:t>
            </a:r>
          </a:p>
          <a:p>
            <a:pPr marL="800100" lvl="1" indent="-342900" algn="just">
              <a:buFont typeface="Wingdings" pitchFamily="2" charset="2"/>
              <a:buChar char="q"/>
            </a:pPr>
            <a:r>
              <a:rPr lang="en-US" altLang="ko-KR" sz="2400" dirty="0" err="1" smtClean="0">
                <a:latin typeface="Arial" pitchFamily="34" charset="0"/>
                <a:cs typeface="Arial" pitchFamily="34" charset="0"/>
              </a:rPr>
              <a:t>Xử</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lý</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khí</a:t>
            </a:r>
            <a:r>
              <a:rPr lang="en-US" altLang="ko-KR" sz="2400" dirty="0" smtClean="0">
                <a:latin typeface="Arial" pitchFamily="34" charset="0"/>
                <a:cs typeface="Arial" pitchFamily="34" charset="0"/>
              </a:rPr>
              <a:t> hay </a:t>
            </a:r>
            <a:r>
              <a:rPr lang="en-US" altLang="ko-KR" sz="2400" dirty="0" err="1" smtClean="0">
                <a:latin typeface="Arial" pitchFamily="34" charset="0"/>
                <a:cs typeface="Arial" pitchFamily="34" charset="0"/>
              </a:rPr>
              <a:t>lỏng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trước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khi</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thải</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ra</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môi</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trường</a:t>
            </a:r>
            <a:r>
              <a:rPr lang="en-US" altLang="ko-KR" sz="2400" dirty="0" smtClean="0">
                <a:latin typeface="Arial" pitchFamily="34" charset="0"/>
                <a:cs typeface="Arial" pitchFamily="34" charset="0"/>
              </a:rPr>
              <a:t>.</a:t>
            </a:r>
          </a:p>
          <a:p>
            <a:pPr algn="just"/>
            <a:r>
              <a:rPr lang="en-US" altLang="ko-KR" sz="2400" b="1" dirty="0" err="1" smtClean="0">
                <a:solidFill>
                  <a:srgbClr val="FF3399"/>
                </a:solidFill>
                <a:latin typeface="Arial" pitchFamily="34" charset="0"/>
                <a:cs typeface="Arial" pitchFamily="34" charset="0"/>
              </a:rPr>
              <a:t>Đặc</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trưng</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của</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hệ</a:t>
            </a:r>
            <a:r>
              <a:rPr lang="en-US" altLang="ko-KR" sz="2400" b="1" dirty="0" smtClean="0">
                <a:solidFill>
                  <a:srgbClr val="FF3399"/>
                </a:solidFill>
                <a:latin typeface="Arial" pitchFamily="34" charset="0"/>
                <a:cs typeface="Arial" pitchFamily="34" charset="0"/>
              </a:rPr>
              <a:t> KĐN:  </a:t>
            </a:r>
            <a:endParaRPr lang="en-US" altLang="ko-KR" sz="2400" b="1" dirty="0">
              <a:solidFill>
                <a:srgbClr val="FF3399"/>
              </a:solidFill>
              <a:latin typeface="Arial" pitchFamily="34" charset="0"/>
              <a:cs typeface="Arial" pitchFamily="34" charset="0"/>
            </a:endParaRPr>
          </a:p>
          <a:p>
            <a:pPr marL="800100" lvl="1" indent="-342900" algn="just">
              <a:buFont typeface="Courier New" pitchFamily="49" charset="0"/>
              <a:buChar char="o"/>
            </a:pPr>
            <a:r>
              <a:rPr lang="en-US" altLang="ko-KR" sz="2400" dirty="0" err="1" smtClean="0">
                <a:latin typeface="Arial" pitchFamily="34" charset="0"/>
                <a:cs typeface="Arial" pitchFamily="34" charset="0"/>
              </a:rPr>
              <a:t>Số</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pha</a:t>
            </a:r>
            <a:r>
              <a:rPr lang="en-US" altLang="ko-KR" sz="2400" dirty="0" smtClean="0">
                <a:latin typeface="Arial" pitchFamily="34" charset="0"/>
                <a:cs typeface="Arial" pitchFamily="34" charset="0"/>
              </a:rPr>
              <a:t>: </a:t>
            </a:r>
            <a:r>
              <a:rPr lang="en-US" altLang="ko-KR" sz="2400" dirty="0" smtClean="0">
                <a:latin typeface="Arial" pitchFamily="34" charset="0"/>
                <a:cs typeface="Arial" pitchFamily="34" charset="0"/>
                <a:sym typeface="Symbol"/>
              </a:rPr>
              <a:t> 2;</a:t>
            </a:r>
          </a:p>
          <a:p>
            <a:pPr marL="800100" lvl="1" indent="-342900" algn="just">
              <a:buFont typeface="Courier New" pitchFamily="49" charset="0"/>
              <a:buChar char="o"/>
            </a:pPr>
            <a:r>
              <a:rPr lang="en-US" altLang="ko-KR" sz="2400" dirty="0" err="1" smtClean="0">
                <a:latin typeface="Arial" pitchFamily="34" charset="0"/>
                <a:cs typeface="Arial" pitchFamily="34" charset="0"/>
                <a:sym typeface="Symbol"/>
              </a:rPr>
              <a:t>Pha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phân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trong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hạt</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rắn</a:t>
            </a:r>
            <a:r>
              <a:rPr lang="en-US" altLang="ko-KR" sz="2400" dirty="0" smtClean="0">
                <a:latin typeface="Arial" pitchFamily="34" charset="0"/>
                <a:cs typeface="Arial" pitchFamily="34" charset="0"/>
                <a:sym typeface="Symbol"/>
              </a:rPr>
              <a:t> hay </a:t>
            </a:r>
            <a:r>
              <a:rPr lang="en-US" altLang="ko-KR" sz="2400" dirty="0" err="1" smtClean="0">
                <a:latin typeface="Arial" pitchFamily="34" charset="0"/>
                <a:cs typeface="Arial" pitchFamily="34" charset="0"/>
                <a:sym typeface="Symbol"/>
              </a:rPr>
              <a:t>lỏng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phân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trong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môi</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trường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khí</a:t>
            </a:r>
            <a:r>
              <a:rPr lang="en-US" altLang="ko-KR" sz="2400" dirty="0" smtClean="0">
                <a:latin typeface="Arial" pitchFamily="34" charset="0"/>
                <a:cs typeface="Arial" pitchFamily="34" charset="0"/>
                <a:sym typeface="Symbol"/>
              </a:rPr>
              <a:t> hay </a:t>
            </a:r>
            <a:r>
              <a:rPr lang="en-US" altLang="ko-KR" sz="2400" dirty="0" err="1" smtClean="0">
                <a:latin typeface="Arial" pitchFamily="34" charset="0"/>
                <a:cs typeface="Arial" pitchFamily="34" charset="0"/>
                <a:sym typeface="Symbol"/>
              </a:rPr>
              <a:t>lỏng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khác</a:t>
            </a:r>
            <a:r>
              <a:rPr lang="en-US" altLang="ko-KR" sz="2400" dirty="0" smtClean="0">
                <a:latin typeface="Arial" pitchFamily="34" charset="0"/>
                <a:cs typeface="Arial" pitchFamily="34" charset="0"/>
                <a:sym typeface="Symbol"/>
              </a:rPr>
              <a:t>;</a:t>
            </a:r>
          </a:p>
          <a:p>
            <a:pPr marL="800100" lvl="1" indent="-342900" algn="just">
              <a:buFont typeface="Courier New" pitchFamily="49" charset="0"/>
              <a:buChar char="o"/>
            </a:pPr>
            <a:r>
              <a:rPr lang="en-US" altLang="ko-KR" sz="2400" dirty="0" err="1" smtClean="0">
                <a:latin typeface="Arial" pitchFamily="34" charset="0"/>
                <a:cs typeface="Arial" pitchFamily="34" charset="0"/>
                <a:sym typeface="Symbol"/>
              </a:rPr>
              <a:t>Pha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liên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tục</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ngoài</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bao</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quanh</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các</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hạt</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rắn</a:t>
            </a:r>
            <a:r>
              <a:rPr lang="en-US" altLang="ko-KR" sz="2400" dirty="0" smtClean="0">
                <a:latin typeface="Arial" pitchFamily="34" charset="0"/>
                <a:cs typeface="Arial" pitchFamily="34" charset="0"/>
                <a:sym typeface="Symbol"/>
              </a:rPr>
              <a:t> hay </a:t>
            </a:r>
            <a:r>
              <a:rPr lang="en-US" altLang="ko-KR" sz="2400" dirty="0" err="1" smtClean="0">
                <a:latin typeface="Arial" pitchFamily="34" charset="0"/>
                <a:cs typeface="Arial" pitchFamily="34" charset="0"/>
                <a:sym typeface="Symbol"/>
              </a:rPr>
              <a:t>giọt</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lỏng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phân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là</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môi</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trường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để</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kia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phân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vào</a:t>
            </a:r>
            <a:r>
              <a:rPr lang="en-US" altLang="ko-KR" sz="2400" dirty="0" smtClean="0">
                <a:latin typeface="Arial" pitchFamily="34" charset="0"/>
                <a:cs typeface="Arial" pitchFamily="34" charset="0"/>
                <a:sym typeface="Symbol"/>
              </a:rPr>
              <a:t>.</a:t>
            </a:r>
          </a:p>
          <a:p>
            <a:pPr algn="just"/>
            <a:r>
              <a:rPr lang="en-US" altLang="ko-KR" sz="2400" b="1" dirty="0" err="1" smtClean="0">
                <a:solidFill>
                  <a:srgbClr val="FF3399"/>
                </a:solidFill>
                <a:latin typeface="Arial" pitchFamily="34" charset="0"/>
                <a:cs typeface="Arial" pitchFamily="34" charset="0"/>
              </a:rPr>
              <a:t>Phân</a:t>
            </a:r>
            <a:r>
              <a:rPr lang="en-US" altLang="ko-KR" sz="2400" b="1" dirty="0" smtClean="0">
                <a:solidFill>
                  <a:srgbClr val="FF3399"/>
                </a:solidFill>
                <a:latin typeface="Arial" pitchFamily="34" charset="0"/>
                <a:cs typeface="Arial" pitchFamily="34" charset="0"/>
              </a:rPr>
              <a:t> </a:t>
            </a:r>
            <a:r>
              <a:rPr lang="en-US" altLang="ko-KR" sz="2400" b="1" dirty="0" err="1" smtClean="0">
                <a:solidFill>
                  <a:srgbClr val="FF3399"/>
                </a:solidFill>
                <a:latin typeface="Arial" pitchFamily="34" charset="0"/>
                <a:cs typeface="Arial" pitchFamily="34" charset="0"/>
              </a:rPr>
              <a:t>loại</a:t>
            </a:r>
            <a:r>
              <a:rPr lang="en-US" altLang="ko-KR" sz="2400" b="1" dirty="0" smtClean="0">
                <a:solidFill>
                  <a:srgbClr val="FF3399"/>
                </a:solidFill>
                <a:latin typeface="Arial" pitchFamily="34" charset="0"/>
                <a:cs typeface="Arial" pitchFamily="34" charset="0"/>
              </a:rPr>
              <a:t>: </a:t>
            </a:r>
            <a:endParaRPr lang="en-US" altLang="ko-KR" sz="2400" b="1" dirty="0">
              <a:solidFill>
                <a:srgbClr val="FF3399"/>
              </a:solidFill>
              <a:latin typeface="Arial" pitchFamily="34" charset="0"/>
              <a:cs typeface="Arial" pitchFamily="34" charset="0"/>
            </a:endParaRPr>
          </a:p>
          <a:p>
            <a:pPr marL="800100" lvl="1" indent="-342900" algn="just">
              <a:buSzPct val="150000"/>
              <a:buFont typeface="Arial" pitchFamily="34" charset="0"/>
              <a:buChar char="•"/>
            </a:pPr>
            <a:r>
              <a:rPr lang="en-US" altLang="ko-KR" sz="2400" dirty="0" smtClean="0">
                <a:latin typeface="Arial" pitchFamily="34" charset="0"/>
                <a:cs typeface="Arial" pitchFamily="34" charset="0"/>
              </a:rPr>
              <a:t>Hệ </a:t>
            </a:r>
            <a:r>
              <a:rPr lang="en-US" altLang="ko-KR" sz="2400" dirty="0" err="1" smtClean="0">
                <a:latin typeface="Arial" pitchFamily="34" charset="0"/>
                <a:cs typeface="Arial" pitchFamily="34" charset="0"/>
              </a:rPr>
              <a:t>khí</a:t>
            </a:r>
            <a:r>
              <a:rPr lang="en-US" altLang="ko-KR" sz="2400" dirty="0" smtClean="0">
                <a:latin typeface="Arial" pitchFamily="34" charset="0"/>
                <a:cs typeface="Arial" pitchFamily="34" charset="0"/>
              </a:rPr>
              <a:t> </a:t>
            </a:r>
            <a:r>
              <a:rPr lang="vi-VN" altLang="ko-KR" sz="2400" dirty="0" smtClean="0">
                <a:latin typeface="Arial" pitchFamily="34" charset="0"/>
                <a:cs typeface="Arial" pitchFamily="34" charset="0"/>
              </a:rPr>
              <a:t>  KĐN </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phân</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riêng</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hệ</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khí</a:t>
            </a:r>
            <a:r>
              <a:rPr lang="en-US" altLang="ko-KR" sz="2400" dirty="0">
                <a:latin typeface="Arial" pitchFamily="34" charset="0"/>
                <a:cs typeface="Arial" pitchFamily="34" charset="0"/>
                <a:sym typeface="Wingdings" pitchFamily="2" charset="2"/>
              </a:rPr>
              <a:t> </a:t>
            </a:r>
            <a:r>
              <a:rPr lang="en-US" altLang="ko-KR" sz="2400" dirty="0" smtClean="0">
                <a:latin typeface="Arial" pitchFamily="34" charset="0"/>
                <a:cs typeface="Arial" pitchFamily="34" charset="0"/>
                <a:sym typeface="Wingdings" pitchFamily="2" charset="2"/>
              </a:rPr>
              <a:t>KĐN</a:t>
            </a:r>
            <a:endParaRPr lang="en-US" altLang="ko-KR" sz="2400" dirty="0" smtClean="0">
              <a:latin typeface="Arial" pitchFamily="34" charset="0"/>
              <a:cs typeface="Arial" pitchFamily="34" charset="0"/>
            </a:endParaRPr>
          </a:p>
          <a:p>
            <a:pPr marL="800100" lvl="1" indent="-342900" algn="just">
              <a:buSzPct val="150000"/>
              <a:buFont typeface="Arial" pitchFamily="34" charset="0"/>
              <a:buChar char="•"/>
            </a:pPr>
            <a:r>
              <a:rPr lang="en-US" altLang="ko-KR" sz="2400" dirty="0" smtClean="0">
                <a:latin typeface="Arial" pitchFamily="34" charset="0"/>
                <a:cs typeface="Arial" pitchFamily="34" charset="0"/>
              </a:rPr>
              <a:t>Hệ </a:t>
            </a:r>
            <a:r>
              <a:rPr lang="en-US" altLang="ko-KR" sz="2400" dirty="0" err="1" smtClean="0">
                <a:latin typeface="Arial" pitchFamily="34" charset="0"/>
                <a:cs typeface="Arial" pitchFamily="34" charset="0"/>
              </a:rPr>
              <a:t>lỏng</a:t>
            </a:r>
            <a:r>
              <a:rPr lang="en-US" altLang="ko-KR" sz="2400" dirty="0" smtClean="0">
                <a:latin typeface="Arial" pitchFamily="34" charset="0"/>
                <a:cs typeface="Arial" pitchFamily="34" charset="0"/>
              </a:rPr>
              <a:t> </a:t>
            </a:r>
            <a:r>
              <a:rPr lang="vi-VN" altLang="ko-KR" sz="2400" dirty="0" smtClean="0">
                <a:latin typeface="Arial" pitchFamily="34" charset="0"/>
                <a:cs typeface="Arial" pitchFamily="34" charset="0"/>
              </a:rPr>
              <a:t>KĐN </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phân</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ri</a:t>
            </a:r>
            <a:r>
              <a:rPr lang="vi-VN" altLang="ko-KR" sz="2400" dirty="0" smtClean="0">
                <a:latin typeface="Arial" pitchFamily="34" charset="0"/>
                <a:cs typeface="Arial" pitchFamily="34" charset="0"/>
                <a:sym typeface="Wingdings" pitchFamily="2" charset="2"/>
              </a:rPr>
              <a:t>êng hệ lỏng KĐN</a:t>
            </a:r>
            <a:r>
              <a:rPr lang="en-US" altLang="ko-KR" sz="2400" dirty="0" smtClean="0">
                <a:latin typeface="Arial" pitchFamily="34" charset="0"/>
                <a:cs typeface="Arial" pitchFamily="34" charset="0"/>
              </a:rPr>
              <a:t> </a:t>
            </a:r>
          </a:p>
        </p:txBody>
      </p:sp>
      <p:sp>
        <p:nvSpPr>
          <p:cNvPr id="5"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14400"/>
            <a:ext cx="9157756" cy="5078313"/>
          </a:xfrm>
          <a:prstGeom prst="rect">
            <a:avLst/>
          </a:prstGeom>
          <a:noFill/>
        </p:spPr>
        <p:txBody>
          <a:bodyPr wrap="square" rtlCol="0">
            <a:spAutoFit/>
          </a:bodyPr>
          <a:lstStyle/>
          <a:p>
            <a:pPr algn="just"/>
            <a:r>
              <a:rPr lang="en-US" sz="3600" dirty="0" err="1" smtClean="0">
                <a:solidFill>
                  <a:srgbClr val="0000FF"/>
                </a:solidFill>
              </a:rPr>
              <a:t>Huyền</a:t>
            </a:r>
            <a:r>
              <a:rPr lang="en-US" sz="3600" dirty="0" smtClean="0">
                <a:solidFill>
                  <a:srgbClr val="0000FF"/>
                </a:solidFill>
              </a:rPr>
              <a:t> </a:t>
            </a:r>
            <a:r>
              <a:rPr lang="en-US" sz="3600" dirty="0" err="1" smtClean="0">
                <a:solidFill>
                  <a:srgbClr val="0000FF"/>
                </a:solidFill>
              </a:rPr>
              <a:t>phù</a:t>
            </a:r>
            <a:r>
              <a:rPr lang="en-US" sz="3600" dirty="0" smtClean="0">
                <a:solidFill>
                  <a:srgbClr val="0000FF"/>
                </a:solidFill>
              </a:rPr>
              <a:t> </a:t>
            </a:r>
            <a:r>
              <a:rPr lang="en-US" sz="3600" dirty="0" err="1" smtClean="0">
                <a:solidFill>
                  <a:srgbClr val="0000FF"/>
                </a:solidFill>
              </a:rPr>
              <a:t>có</a:t>
            </a:r>
            <a:r>
              <a:rPr lang="en-US" sz="3600" dirty="0" smtClean="0">
                <a:solidFill>
                  <a:srgbClr val="0000FF"/>
                </a:solidFill>
              </a:rPr>
              <a:t> </a:t>
            </a:r>
            <a:r>
              <a:rPr lang="en-US" sz="3600" dirty="0" err="1" smtClean="0">
                <a:solidFill>
                  <a:srgbClr val="0000FF"/>
                </a:solidFill>
              </a:rPr>
              <a:t>nồng</a:t>
            </a:r>
            <a:r>
              <a:rPr lang="en-US" sz="3600" dirty="0" smtClean="0">
                <a:solidFill>
                  <a:srgbClr val="0000FF"/>
                </a:solidFill>
              </a:rPr>
              <a:t> </a:t>
            </a:r>
            <a:r>
              <a:rPr lang="en-US" sz="3600" dirty="0" err="1" smtClean="0">
                <a:solidFill>
                  <a:srgbClr val="0000FF"/>
                </a:solidFill>
              </a:rPr>
              <a:t>độ</a:t>
            </a:r>
            <a:r>
              <a:rPr lang="en-US" sz="3600" dirty="0" smtClean="0">
                <a:solidFill>
                  <a:srgbClr val="0000FF"/>
                </a:solidFill>
              </a:rPr>
              <a:t> </a:t>
            </a:r>
            <a:r>
              <a:rPr lang="en-US" sz="3600" dirty="0" err="1" smtClean="0">
                <a:solidFill>
                  <a:srgbClr val="0000FF"/>
                </a:solidFill>
              </a:rPr>
              <a:t>pha</a:t>
            </a:r>
            <a:r>
              <a:rPr lang="en-US" sz="3600" dirty="0" smtClean="0">
                <a:solidFill>
                  <a:srgbClr val="0000FF"/>
                </a:solidFill>
              </a:rPr>
              <a:t> </a:t>
            </a:r>
            <a:r>
              <a:rPr lang="en-US" sz="3600" dirty="0" err="1" smtClean="0">
                <a:solidFill>
                  <a:srgbClr val="0000FF"/>
                </a:solidFill>
              </a:rPr>
              <a:t>phân</a:t>
            </a:r>
            <a:r>
              <a:rPr lang="en-US" sz="3600" dirty="0" smtClean="0">
                <a:solidFill>
                  <a:srgbClr val="0000FF"/>
                </a:solidFill>
              </a:rPr>
              <a:t> </a:t>
            </a:r>
            <a:r>
              <a:rPr lang="en-US" sz="3600" dirty="0" err="1" smtClean="0">
                <a:solidFill>
                  <a:srgbClr val="0000FF"/>
                </a:solidFill>
              </a:rPr>
              <a:t>tán</a:t>
            </a:r>
            <a:r>
              <a:rPr lang="en-US" sz="3600" dirty="0" smtClean="0">
                <a:solidFill>
                  <a:srgbClr val="0000FF"/>
                </a:solidFill>
              </a:rPr>
              <a:t> </a:t>
            </a:r>
            <a:r>
              <a:rPr lang="en-US" sz="3600" dirty="0" err="1" smtClean="0">
                <a:solidFill>
                  <a:srgbClr val="0000FF"/>
                </a:solidFill>
              </a:rPr>
              <a:t>là</a:t>
            </a:r>
            <a:r>
              <a:rPr lang="en-US" sz="3600" dirty="0" smtClean="0">
                <a:solidFill>
                  <a:srgbClr val="0000FF"/>
                </a:solidFill>
              </a:rPr>
              <a:t> 15% kl </a:t>
            </a:r>
            <a:r>
              <a:rPr lang="en-US" sz="3600" dirty="0" err="1" smtClean="0">
                <a:solidFill>
                  <a:srgbClr val="0000FF"/>
                </a:solidFill>
              </a:rPr>
              <a:t>được</a:t>
            </a:r>
            <a:r>
              <a:rPr lang="en-US" sz="3600" dirty="0" smtClean="0">
                <a:solidFill>
                  <a:srgbClr val="0000FF"/>
                </a:solidFill>
              </a:rPr>
              <a:t> </a:t>
            </a:r>
            <a:r>
              <a:rPr lang="en-US" sz="3600" dirty="0" err="1" smtClean="0">
                <a:solidFill>
                  <a:srgbClr val="0000FF"/>
                </a:solidFill>
              </a:rPr>
              <a:t>lắng</a:t>
            </a:r>
            <a:r>
              <a:rPr lang="en-US" sz="3600" dirty="0" smtClean="0">
                <a:solidFill>
                  <a:srgbClr val="0000FF"/>
                </a:solidFill>
              </a:rPr>
              <a:t> </a:t>
            </a:r>
            <a:r>
              <a:rPr lang="en-US" sz="3600" dirty="0" err="1" smtClean="0">
                <a:solidFill>
                  <a:srgbClr val="0000FF"/>
                </a:solidFill>
              </a:rPr>
              <a:t>bằng</a:t>
            </a:r>
            <a:r>
              <a:rPr lang="en-US" sz="3600" dirty="0" smtClean="0">
                <a:solidFill>
                  <a:srgbClr val="0000FF"/>
                </a:solidFill>
              </a:rPr>
              <a:t> </a:t>
            </a:r>
            <a:r>
              <a:rPr lang="en-US" sz="3600" dirty="0" err="1" smtClean="0">
                <a:solidFill>
                  <a:srgbClr val="0000FF"/>
                </a:solidFill>
              </a:rPr>
              <a:t>bể</a:t>
            </a:r>
            <a:r>
              <a:rPr lang="en-US" sz="3600" dirty="0" smtClean="0">
                <a:solidFill>
                  <a:srgbClr val="0000FF"/>
                </a:solidFill>
              </a:rPr>
              <a:t> </a:t>
            </a:r>
            <a:r>
              <a:rPr lang="en-US" sz="3600" dirty="0" err="1" smtClean="0">
                <a:solidFill>
                  <a:srgbClr val="0000FF"/>
                </a:solidFill>
              </a:rPr>
              <a:t>lắng</a:t>
            </a:r>
            <a:r>
              <a:rPr lang="en-US" sz="3600" dirty="0" smtClean="0">
                <a:solidFill>
                  <a:srgbClr val="0000FF"/>
                </a:solidFill>
              </a:rPr>
              <a:t> </a:t>
            </a:r>
            <a:r>
              <a:rPr lang="en-US" sz="3600" dirty="0" err="1" smtClean="0">
                <a:solidFill>
                  <a:srgbClr val="0000FF"/>
                </a:solidFill>
              </a:rPr>
              <a:t>trọng</a:t>
            </a:r>
            <a:r>
              <a:rPr lang="en-US" sz="3600" dirty="0" smtClean="0">
                <a:solidFill>
                  <a:srgbClr val="0000FF"/>
                </a:solidFill>
              </a:rPr>
              <a:t> </a:t>
            </a:r>
            <a:r>
              <a:rPr lang="en-US" sz="3600" dirty="0" err="1" smtClean="0">
                <a:solidFill>
                  <a:srgbClr val="0000FF"/>
                </a:solidFill>
              </a:rPr>
              <a:t>lực</a:t>
            </a:r>
            <a:r>
              <a:rPr lang="en-US" sz="3600" dirty="0" smtClean="0">
                <a:solidFill>
                  <a:srgbClr val="0000FF"/>
                </a:solidFill>
              </a:rPr>
              <a:t>. </a:t>
            </a:r>
            <a:r>
              <a:rPr lang="en-US" sz="3600" dirty="0" err="1" smtClean="0">
                <a:solidFill>
                  <a:srgbClr val="0000FF"/>
                </a:solidFill>
              </a:rPr>
              <a:t>Cặn</a:t>
            </a:r>
            <a:r>
              <a:rPr lang="en-US" sz="3600" dirty="0" smtClean="0">
                <a:solidFill>
                  <a:srgbClr val="0000FF"/>
                </a:solidFill>
              </a:rPr>
              <a:t> </a:t>
            </a:r>
            <a:r>
              <a:rPr lang="en-US" sz="3600" dirty="0" err="1" smtClean="0">
                <a:solidFill>
                  <a:srgbClr val="0000FF"/>
                </a:solidFill>
              </a:rPr>
              <a:t>và</a:t>
            </a:r>
            <a:r>
              <a:rPr lang="en-US" sz="3600" dirty="0" smtClean="0">
                <a:solidFill>
                  <a:srgbClr val="0000FF"/>
                </a:solidFill>
              </a:rPr>
              <a:t> </a:t>
            </a:r>
            <a:r>
              <a:rPr lang="en-US" sz="3600" dirty="0" err="1" smtClean="0">
                <a:solidFill>
                  <a:srgbClr val="0000FF"/>
                </a:solidFill>
              </a:rPr>
              <a:t>nước</a:t>
            </a:r>
            <a:r>
              <a:rPr lang="en-US" sz="3600" dirty="0" smtClean="0">
                <a:solidFill>
                  <a:srgbClr val="0000FF"/>
                </a:solidFill>
              </a:rPr>
              <a:t> </a:t>
            </a:r>
            <a:r>
              <a:rPr lang="en-US" sz="3600" dirty="0" err="1" smtClean="0">
                <a:solidFill>
                  <a:srgbClr val="0000FF"/>
                </a:solidFill>
              </a:rPr>
              <a:t>trong</a:t>
            </a:r>
            <a:r>
              <a:rPr lang="en-US" sz="3600" dirty="0" smtClean="0">
                <a:solidFill>
                  <a:srgbClr val="0000FF"/>
                </a:solidFill>
              </a:rPr>
              <a:t> </a:t>
            </a:r>
            <a:r>
              <a:rPr lang="en-US" sz="3600" dirty="0" err="1" smtClean="0">
                <a:solidFill>
                  <a:srgbClr val="0000FF"/>
                </a:solidFill>
              </a:rPr>
              <a:t>của</a:t>
            </a:r>
            <a:r>
              <a:rPr lang="en-US" sz="3600" dirty="0" smtClean="0">
                <a:solidFill>
                  <a:srgbClr val="0000FF"/>
                </a:solidFill>
              </a:rPr>
              <a:t> </a:t>
            </a:r>
            <a:r>
              <a:rPr lang="en-US" sz="3600" dirty="0" err="1" smtClean="0">
                <a:solidFill>
                  <a:srgbClr val="0000FF"/>
                </a:solidFill>
              </a:rPr>
              <a:t>quá</a:t>
            </a:r>
            <a:r>
              <a:rPr lang="en-US" sz="3600" dirty="0" smtClean="0">
                <a:solidFill>
                  <a:srgbClr val="0000FF"/>
                </a:solidFill>
              </a:rPr>
              <a:t> </a:t>
            </a:r>
            <a:r>
              <a:rPr lang="en-US" sz="3600" dirty="0" err="1" smtClean="0">
                <a:solidFill>
                  <a:srgbClr val="0000FF"/>
                </a:solidFill>
              </a:rPr>
              <a:t>trình</a:t>
            </a:r>
            <a:r>
              <a:rPr lang="en-US" sz="3600" dirty="0" smtClean="0">
                <a:solidFill>
                  <a:srgbClr val="0000FF"/>
                </a:solidFill>
              </a:rPr>
              <a:t> </a:t>
            </a:r>
            <a:r>
              <a:rPr lang="en-US" sz="3600" dirty="0" err="1" smtClean="0">
                <a:solidFill>
                  <a:srgbClr val="0000FF"/>
                </a:solidFill>
              </a:rPr>
              <a:t>lắng</a:t>
            </a:r>
            <a:r>
              <a:rPr lang="en-US" sz="3600" dirty="0" smtClean="0">
                <a:solidFill>
                  <a:srgbClr val="0000FF"/>
                </a:solidFill>
              </a:rPr>
              <a:t> </a:t>
            </a:r>
            <a:r>
              <a:rPr lang="en-US" sz="3600" dirty="0" err="1" smtClean="0">
                <a:solidFill>
                  <a:srgbClr val="0000FF"/>
                </a:solidFill>
              </a:rPr>
              <a:t>có</a:t>
            </a:r>
            <a:r>
              <a:rPr lang="en-US" sz="3600" dirty="0" smtClean="0">
                <a:solidFill>
                  <a:srgbClr val="0000FF"/>
                </a:solidFill>
              </a:rPr>
              <a:t> </a:t>
            </a:r>
            <a:r>
              <a:rPr lang="en-US" sz="3600" dirty="0" err="1" smtClean="0">
                <a:solidFill>
                  <a:srgbClr val="0000FF"/>
                </a:solidFill>
              </a:rPr>
              <a:t>nồng</a:t>
            </a:r>
            <a:r>
              <a:rPr lang="en-US" sz="3600" dirty="0" smtClean="0">
                <a:solidFill>
                  <a:srgbClr val="0000FF"/>
                </a:solidFill>
              </a:rPr>
              <a:t> </a:t>
            </a:r>
            <a:r>
              <a:rPr lang="en-US" sz="3600" dirty="0" err="1" smtClean="0">
                <a:solidFill>
                  <a:srgbClr val="0000FF"/>
                </a:solidFill>
              </a:rPr>
              <a:t>độ</a:t>
            </a:r>
            <a:r>
              <a:rPr lang="en-US" sz="3600" dirty="0" smtClean="0">
                <a:solidFill>
                  <a:srgbClr val="0000FF"/>
                </a:solidFill>
              </a:rPr>
              <a:t> </a:t>
            </a:r>
            <a:r>
              <a:rPr lang="en-US" sz="3600" dirty="0" err="1" smtClean="0">
                <a:solidFill>
                  <a:srgbClr val="0000FF"/>
                </a:solidFill>
              </a:rPr>
              <a:t>là</a:t>
            </a:r>
            <a:r>
              <a:rPr lang="en-US" sz="3600" dirty="0" smtClean="0">
                <a:solidFill>
                  <a:srgbClr val="0000FF"/>
                </a:solidFill>
              </a:rPr>
              <a:t> 80% kl </a:t>
            </a:r>
            <a:r>
              <a:rPr lang="en-US" sz="3600" dirty="0" err="1" smtClean="0">
                <a:solidFill>
                  <a:srgbClr val="0000FF"/>
                </a:solidFill>
              </a:rPr>
              <a:t>và</a:t>
            </a:r>
            <a:r>
              <a:rPr lang="en-US" sz="3600" dirty="0" smtClean="0">
                <a:solidFill>
                  <a:srgbClr val="0000FF"/>
                </a:solidFill>
              </a:rPr>
              <a:t> 2% kl. </a:t>
            </a:r>
            <a:r>
              <a:rPr lang="en-US" sz="3600" dirty="0" err="1" smtClean="0">
                <a:solidFill>
                  <a:srgbClr val="0000FF"/>
                </a:solidFill>
              </a:rPr>
              <a:t>Lưu</a:t>
            </a:r>
            <a:r>
              <a:rPr lang="en-US" sz="3600" dirty="0" smtClean="0">
                <a:solidFill>
                  <a:srgbClr val="0000FF"/>
                </a:solidFill>
              </a:rPr>
              <a:t> </a:t>
            </a:r>
            <a:r>
              <a:rPr lang="en-US" sz="3600" dirty="0" err="1" smtClean="0">
                <a:solidFill>
                  <a:srgbClr val="0000FF"/>
                </a:solidFill>
              </a:rPr>
              <a:t>lượng</a:t>
            </a:r>
            <a:r>
              <a:rPr lang="en-US" sz="3600" dirty="0" smtClean="0">
                <a:solidFill>
                  <a:srgbClr val="0000FF"/>
                </a:solidFill>
              </a:rPr>
              <a:t> </a:t>
            </a:r>
            <a:r>
              <a:rPr lang="en-US" sz="3600" dirty="0" err="1" smtClean="0">
                <a:solidFill>
                  <a:srgbClr val="0000FF"/>
                </a:solidFill>
              </a:rPr>
              <a:t>nước</a:t>
            </a:r>
            <a:r>
              <a:rPr lang="en-US" sz="3600" dirty="0" smtClean="0">
                <a:solidFill>
                  <a:srgbClr val="0000FF"/>
                </a:solidFill>
              </a:rPr>
              <a:t> </a:t>
            </a:r>
            <a:r>
              <a:rPr lang="en-US" sz="3600" dirty="0" err="1" smtClean="0">
                <a:solidFill>
                  <a:srgbClr val="0000FF"/>
                </a:solidFill>
              </a:rPr>
              <a:t>trong</a:t>
            </a:r>
            <a:r>
              <a:rPr lang="en-US" sz="3600" dirty="0" smtClean="0">
                <a:solidFill>
                  <a:srgbClr val="0000FF"/>
                </a:solidFill>
              </a:rPr>
              <a:t> </a:t>
            </a:r>
            <a:r>
              <a:rPr lang="en-US" sz="3600" dirty="0" err="1" smtClean="0">
                <a:solidFill>
                  <a:srgbClr val="0000FF"/>
                </a:solidFill>
              </a:rPr>
              <a:t>lắng</a:t>
            </a:r>
            <a:r>
              <a:rPr lang="en-US" sz="3600" dirty="0" smtClean="0">
                <a:solidFill>
                  <a:srgbClr val="0000FF"/>
                </a:solidFill>
              </a:rPr>
              <a:t> </a:t>
            </a:r>
            <a:r>
              <a:rPr lang="en-US" sz="3600" dirty="0" err="1" smtClean="0">
                <a:solidFill>
                  <a:srgbClr val="0000FF"/>
                </a:solidFill>
              </a:rPr>
              <a:t>được</a:t>
            </a:r>
            <a:r>
              <a:rPr lang="en-US" sz="3600" dirty="0" smtClean="0">
                <a:solidFill>
                  <a:srgbClr val="0000FF"/>
                </a:solidFill>
              </a:rPr>
              <a:t> </a:t>
            </a:r>
            <a:r>
              <a:rPr lang="en-US" sz="3600" dirty="0" err="1" smtClean="0">
                <a:solidFill>
                  <a:srgbClr val="0000FF"/>
                </a:solidFill>
              </a:rPr>
              <a:t>là</a:t>
            </a:r>
            <a:r>
              <a:rPr lang="en-US" sz="3600" dirty="0" smtClean="0">
                <a:solidFill>
                  <a:srgbClr val="0000FF"/>
                </a:solidFill>
              </a:rPr>
              <a:t> 1 </a:t>
            </a:r>
            <a:r>
              <a:rPr lang="en-US" sz="3600" dirty="0" err="1" smtClean="0">
                <a:solidFill>
                  <a:srgbClr val="0000FF"/>
                </a:solidFill>
              </a:rPr>
              <a:t>tấn</a:t>
            </a:r>
            <a:r>
              <a:rPr lang="en-US" sz="3600" dirty="0" smtClean="0">
                <a:solidFill>
                  <a:srgbClr val="0000FF"/>
                </a:solidFill>
              </a:rPr>
              <a:t>/h. </a:t>
            </a:r>
            <a:r>
              <a:rPr lang="en-US" sz="3600" dirty="0" err="1" smtClean="0">
                <a:solidFill>
                  <a:srgbClr val="0000FF"/>
                </a:solidFill>
              </a:rPr>
              <a:t>Pha</a:t>
            </a:r>
            <a:r>
              <a:rPr lang="en-US" sz="3600" dirty="0" smtClean="0">
                <a:solidFill>
                  <a:srgbClr val="0000FF"/>
                </a:solidFill>
              </a:rPr>
              <a:t> </a:t>
            </a:r>
            <a:r>
              <a:rPr lang="en-US" sz="3600" dirty="0" err="1" smtClean="0">
                <a:solidFill>
                  <a:srgbClr val="0000FF"/>
                </a:solidFill>
              </a:rPr>
              <a:t>phân</a:t>
            </a:r>
            <a:r>
              <a:rPr lang="en-US" sz="3600" dirty="0" smtClean="0">
                <a:solidFill>
                  <a:srgbClr val="0000FF"/>
                </a:solidFill>
              </a:rPr>
              <a:t> </a:t>
            </a:r>
            <a:r>
              <a:rPr lang="en-US" sz="3600" dirty="0" err="1" smtClean="0">
                <a:solidFill>
                  <a:srgbClr val="0000FF"/>
                </a:solidFill>
              </a:rPr>
              <a:t>tán</a:t>
            </a:r>
            <a:r>
              <a:rPr lang="en-US" sz="3600" dirty="0" smtClean="0">
                <a:solidFill>
                  <a:srgbClr val="0000FF"/>
                </a:solidFill>
              </a:rPr>
              <a:t> </a:t>
            </a:r>
            <a:r>
              <a:rPr lang="en-US" sz="3600" dirty="0" err="1" smtClean="0">
                <a:solidFill>
                  <a:srgbClr val="0000FF"/>
                </a:solidFill>
              </a:rPr>
              <a:t>có</a:t>
            </a:r>
            <a:r>
              <a:rPr lang="en-US" sz="3600" dirty="0" smtClean="0">
                <a:solidFill>
                  <a:srgbClr val="0000FF"/>
                </a:solidFill>
              </a:rPr>
              <a:t> </a:t>
            </a:r>
            <a:r>
              <a:rPr lang="en-US" sz="3600" dirty="0" err="1" smtClean="0">
                <a:solidFill>
                  <a:srgbClr val="0000FF"/>
                </a:solidFill>
              </a:rPr>
              <a:t>khối</a:t>
            </a:r>
            <a:r>
              <a:rPr lang="en-US" sz="3600" dirty="0" smtClean="0">
                <a:solidFill>
                  <a:srgbClr val="0000FF"/>
                </a:solidFill>
              </a:rPr>
              <a:t> </a:t>
            </a:r>
            <a:r>
              <a:rPr lang="en-US" sz="3600" dirty="0" err="1" smtClean="0">
                <a:solidFill>
                  <a:srgbClr val="0000FF"/>
                </a:solidFill>
              </a:rPr>
              <a:t>lượng</a:t>
            </a:r>
            <a:r>
              <a:rPr lang="en-US" sz="3600" dirty="0" smtClean="0">
                <a:solidFill>
                  <a:srgbClr val="0000FF"/>
                </a:solidFill>
              </a:rPr>
              <a:t> </a:t>
            </a:r>
            <a:r>
              <a:rPr lang="en-US" sz="3600" dirty="0" err="1" smtClean="0">
                <a:solidFill>
                  <a:srgbClr val="0000FF"/>
                </a:solidFill>
              </a:rPr>
              <a:t>riêng</a:t>
            </a:r>
            <a:r>
              <a:rPr lang="en-US" sz="3600" dirty="0" smtClean="0">
                <a:solidFill>
                  <a:srgbClr val="0000FF"/>
                </a:solidFill>
              </a:rPr>
              <a:t> </a:t>
            </a:r>
            <a:r>
              <a:rPr lang="en-US" sz="3600" dirty="0" err="1" smtClean="0">
                <a:solidFill>
                  <a:srgbClr val="0000FF"/>
                </a:solidFill>
              </a:rPr>
              <a:t>là</a:t>
            </a:r>
            <a:r>
              <a:rPr lang="en-US" sz="3600" dirty="0" smtClean="0">
                <a:solidFill>
                  <a:srgbClr val="0000FF"/>
                </a:solidFill>
              </a:rPr>
              <a:t> 1200 kg/m</a:t>
            </a:r>
            <a:r>
              <a:rPr lang="en-US" sz="3600" baseline="30000" dirty="0" smtClean="0">
                <a:solidFill>
                  <a:srgbClr val="0000FF"/>
                </a:solidFill>
              </a:rPr>
              <a:t>3</a:t>
            </a:r>
            <a:r>
              <a:rPr lang="en-US" sz="3600" dirty="0" smtClean="0">
                <a:solidFill>
                  <a:srgbClr val="0000FF"/>
                </a:solidFill>
              </a:rPr>
              <a:t>. </a:t>
            </a:r>
            <a:r>
              <a:rPr lang="en-US" sz="3600" dirty="0" err="1" smtClean="0">
                <a:solidFill>
                  <a:srgbClr val="0000FF"/>
                </a:solidFill>
              </a:rPr>
              <a:t>Xác</a:t>
            </a:r>
            <a:r>
              <a:rPr lang="en-US" sz="3600" dirty="0" smtClean="0">
                <a:solidFill>
                  <a:srgbClr val="0000FF"/>
                </a:solidFill>
              </a:rPr>
              <a:t> </a:t>
            </a:r>
            <a:r>
              <a:rPr lang="en-US" sz="3600" dirty="0" err="1" smtClean="0">
                <a:solidFill>
                  <a:srgbClr val="0000FF"/>
                </a:solidFill>
              </a:rPr>
              <a:t>định</a:t>
            </a:r>
            <a:r>
              <a:rPr lang="en-US" sz="3600" dirty="0" smtClean="0">
                <a:solidFill>
                  <a:srgbClr val="0000FF"/>
                </a:solidFill>
              </a:rPr>
              <a:t>:</a:t>
            </a:r>
          </a:p>
          <a:p>
            <a:pPr marL="342900" indent="-342900" algn="just">
              <a:buAutoNum type="alphaLcPeriod"/>
            </a:pPr>
            <a:r>
              <a:rPr lang="en-US" sz="3600" dirty="0" err="1" smtClean="0">
                <a:solidFill>
                  <a:srgbClr val="0000FF"/>
                </a:solidFill>
              </a:rPr>
              <a:t>Lưu</a:t>
            </a:r>
            <a:r>
              <a:rPr lang="en-US" sz="3600" dirty="0" smtClean="0">
                <a:solidFill>
                  <a:srgbClr val="0000FF"/>
                </a:solidFill>
              </a:rPr>
              <a:t> </a:t>
            </a:r>
            <a:r>
              <a:rPr lang="en-US" sz="3600" dirty="0" err="1" smtClean="0">
                <a:solidFill>
                  <a:srgbClr val="0000FF"/>
                </a:solidFill>
              </a:rPr>
              <a:t>lượng</a:t>
            </a:r>
            <a:r>
              <a:rPr lang="en-US" sz="3600" dirty="0" smtClean="0">
                <a:solidFill>
                  <a:srgbClr val="0000FF"/>
                </a:solidFill>
              </a:rPr>
              <a:t> </a:t>
            </a:r>
            <a:r>
              <a:rPr lang="en-US" sz="3600" dirty="0" err="1" smtClean="0">
                <a:solidFill>
                  <a:srgbClr val="0000FF"/>
                </a:solidFill>
              </a:rPr>
              <a:t>thể</a:t>
            </a:r>
            <a:r>
              <a:rPr lang="en-US" sz="3600" dirty="0" smtClean="0">
                <a:solidFill>
                  <a:srgbClr val="0000FF"/>
                </a:solidFill>
              </a:rPr>
              <a:t> </a:t>
            </a:r>
            <a:r>
              <a:rPr lang="en-US" sz="3600" dirty="0" err="1" smtClean="0">
                <a:solidFill>
                  <a:srgbClr val="0000FF"/>
                </a:solidFill>
              </a:rPr>
              <a:t>tích</a:t>
            </a:r>
            <a:r>
              <a:rPr lang="en-US" sz="3600" dirty="0" smtClean="0">
                <a:solidFill>
                  <a:srgbClr val="0000FF"/>
                </a:solidFill>
              </a:rPr>
              <a:t> </a:t>
            </a:r>
            <a:r>
              <a:rPr lang="en-US" sz="3600" dirty="0" err="1" smtClean="0">
                <a:solidFill>
                  <a:srgbClr val="0000FF"/>
                </a:solidFill>
              </a:rPr>
              <a:t>của</a:t>
            </a:r>
            <a:r>
              <a:rPr lang="en-US" sz="3600" dirty="0" smtClean="0">
                <a:solidFill>
                  <a:srgbClr val="0000FF"/>
                </a:solidFill>
              </a:rPr>
              <a:t> </a:t>
            </a:r>
            <a:r>
              <a:rPr lang="en-US" sz="3600" dirty="0" err="1" smtClean="0">
                <a:solidFill>
                  <a:srgbClr val="0000FF"/>
                </a:solidFill>
              </a:rPr>
              <a:t>huyền</a:t>
            </a:r>
            <a:r>
              <a:rPr lang="en-US" sz="3600" dirty="0" smtClean="0">
                <a:solidFill>
                  <a:srgbClr val="0000FF"/>
                </a:solidFill>
              </a:rPr>
              <a:t> </a:t>
            </a:r>
            <a:r>
              <a:rPr lang="en-US" sz="3600" dirty="0" err="1" smtClean="0">
                <a:solidFill>
                  <a:srgbClr val="0000FF"/>
                </a:solidFill>
              </a:rPr>
              <a:t>phù</a:t>
            </a:r>
            <a:r>
              <a:rPr lang="en-US" sz="3600" dirty="0" smtClean="0">
                <a:solidFill>
                  <a:srgbClr val="0000FF"/>
                </a:solidFill>
              </a:rPr>
              <a:t> </a:t>
            </a:r>
            <a:r>
              <a:rPr lang="en-US" sz="3600" dirty="0" err="1" smtClean="0">
                <a:solidFill>
                  <a:srgbClr val="0000FF"/>
                </a:solidFill>
              </a:rPr>
              <a:t>đem</a:t>
            </a:r>
            <a:r>
              <a:rPr lang="en-US" sz="3600" dirty="0" smtClean="0">
                <a:solidFill>
                  <a:srgbClr val="0000FF"/>
                </a:solidFill>
              </a:rPr>
              <a:t> </a:t>
            </a:r>
            <a:r>
              <a:rPr lang="en-US" sz="3600" dirty="0" err="1" smtClean="0">
                <a:solidFill>
                  <a:srgbClr val="0000FF"/>
                </a:solidFill>
              </a:rPr>
              <a:t>lắng</a:t>
            </a:r>
            <a:endParaRPr lang="en-US" sz="3600" dirty="0" smtClean="0">
              <a:solidFill>
                <a:srgbClr val="0000FF"/>
              </a:solidFill>
            </a:endParaRPr>
          </a:p>
          <a:p>
            <a:pPr marL="342900" indent="-342900" algn="just">
              <a:buAutoNum type="alphaLcPeriod"/>
            </a:pPr>
            <a:r>
              <a:rPr lang="en-US" sz="3600" dirty="0" err="1" smtClean="0">
                <a:solidFill>
                  <a:srgbClr val="0000FF"/>
                </a:solidFill>
              </a:rPr>
              <a:t>Lưu</a:t>
            </a:r>
            <a:r>
              <a:rPr lang="en-US" sz="3600" dirty="0" smtClean="0">
                <a:solidFill>
                  <a:srgbClr val="0000FF"/>
                </a:solidFill>
              </a:rPr>
              <a:t> </a:t>
            </a:r>
            <a:r>
              <a:rPr lang="en-US" sz="3600" dirty="0" err="1" smtClean="0">
                <a:solidFill>
                  <a:srgbClr val="0000FF"/>
                </a:solidFill>
              </a:rPr>
              <a:t>lượng</a:t>
            </a:r>
            <a:r>
              <a:rPr lang="en-US" sz="3600" dirty="0" smtClean="0">
                <a:solidFill>
                  <a:srgbClr val="0000FF"/>
                </a:solidFill>
              </a:rPr>
              <a:t> </a:t>
            </a:r>
            <a:r>
              <a:rPr lang="en-US" sz="3600" dirty="0" err="1" smtClean="0">
                <a:solidFill>
                  <a:srgbClr val="0000FF"/>
                </a:solidFill>
              </a:rPr>
              <a:t>khối</a:t>
            </a:r>
            <a:r>
              <a:rPr lang="en-US" sz="3600" dirty="0" smtClean="0">
                <a:solidFill>
                  <a:srgbClr val="0000FF"/>
                </a:solidFill>
              </a:rPr>
              <a:t> </a:t>
            </a:r>
            <a:r>
              <a:rPr lang="en-US" sz="3600" dirty="0" err="1" smtClean="0">
                <a:solidFill>
                  <a:srgbClr val="0000FF"/>
                </a:solidFill>
              </a:rPr>
              <a:t>lượng</a:t>
            </a:r>
            <a:r>
              <a:rPr lang="en-US" sz="3600" dirty="0" smtClean="0">
                <a:solidFill>
                  <a:srgbClr val="0000FF"/>
                </a:solidFill>
              </a:rPr>
              <a:t> </a:t>
            </a:r>
            <a:r>
              <a:rPr lang="en-US" sz="3600" dirty="0" err="1" smtClean="0">
                <a:solidFill>
                  <a:srgbClr val="0000FF"/>
                </a:solidFill>
              </a:rPr>
              <a:t>cặn</a:t>
            </a:r>
            <a:r>
              <a:rPr lang="en-US" sz="3600" dirty="0" smtClean="0">
                <a:solidFill>
                  <a:srgbClr val="0000FF"/>
                </a:solidFill>
              </a:rPr>
              <a:t> </a:t>
            </a:r>
            <a:r>
              <a:rPr lang="en-US" sz="3600" dirty="0" err="1" smtClean="0">
                <a:solidFill>
                  <a:srgbClr val="0000FF"/>
                </a:solidFill>
              </a:rPr>
              <a:t>lắng</a:t>
            </a:r>
            <a:endParaRPr lang="en-US" sz="3600" dirty="0" smtClean="0">
              <a:solidFill>
                <a:srgbClr val="0000FF"/>
              </a:solidFill>
            </a:endParaRPr>
          </a:p>
          <a:p>
            <a:pPr marL="342900" indent="-342900" algn="just">
              <a:buAutoNum type="alphaLcPeriod"/>
            </a:pPr>
            <a:r>
              <a:rPr lang="en-US" sz="3600" dirty="0" err="1" smtClean="0">
                <a:solidFill>
                  <a:srgbClr val="0000FF"/>
                </a:solidFill>
              </a:rPr>
              <a:t>Hiệu</a:t>
            </a:r>
            <a:r>
              <a:rPr lang="en-US" sz="3600" dirty="0" smtClean="0">
                <a:solidFill>
                  <a:srgbClr val="0000FF"/>
                </a:solidFill>
              </a:rPr>
              <a:t> </a:t>
            </a:r>
            <a:r>
              <a:rPr lang="en-US" sz="3600" dirty="0" err="1" smtClean="0">
                <a:solidFill>
                  <a:srgbClr val="0000FF"/>
                </a:solidFill>
              </a:rPr>
              <a:t>suất</a:t>
            </a:r>
            <a:r>
              <a:rPr lang="en-US" sz="3600" dirty="0" smtClean="0">
                <a:solidFill>
                  <a:srgbClr val="0000FF"/>
                </a:solidFill>
              </a:rPr>
              <a:t> </a:t>
            </a:r>
            <a:r>
              <a:rPr lang="en-US" sz="3600" dirty="0" err="1" smtClean="0">
                <a:solidFill>
                  <a:srgbClr val="0000FF"/>
                </a:solidFill>
              </a:rPr>
              <a:t>của</a:t>
            </a:r>
            <a:r>
              <a:rPr lang="en-US" sz="3600" dirty="0" smtClean="0">
                <a:solidFill>
                  <a:srgbClr val="0000FF"/>
                </a:solidFill>
              </a:rPr>
              <a:t> </a:t>
            </a:r>
            <a:r>
              <a:rPr lang="en-US" sz="3600" dirty="0" err="1" smtClean="0">
                <a:solidFill>
                  <a:srgbClr val="0000FF"/>
                </a:solidFill>
              </a:rPr>
              <a:t>quá</a:t>
            </a:r>
            <a:r>
              <a:rPr lang="en-US" sz="3600" dirty="0" smtClean="0">
                <a:solidFill>
                  <a:srgbClr val="0000FF"/>
                </a:solidFill>
              </a:rPr>
              <a:t> </a:t>
            </a:r>
            <a:r>
              <a:rPr lang="en-US" sz="3600" dirty="0" err="1" smtClean="0">
                <a:solidFill>
                  <a:srgbClr val="0000FF"/>
                </a:solidFill>
              </a:rPr>
              <a:t>trình</a:t>
            </a:r>
            <a:r>
              <a:rPr lang="en-US" sz="3600" dirty="0" smtClean="0">
                <a:solidFill>
                  <a:srgbClr val="0000FF"/>
                </a:solidFill>
              </a:rPr>
              <a:t> </a:t>
            </a:r>
            <a:r>
              <a:rPr lang="en-US" sz="3600" dirty="0" err="1" smtClean="0">
                <a:solidFill>
                  <a:srgbClr val="0000FF"/>
                </a:solidFill>
              </a:rPr>
              <a:t>lắng</a:t>
            </a:r>
            <a:endParaRPr lang="en-US" sz="3600" dirty="0">
              <a:solidFill>
                <a:srgbClr val="0000FF"/>
              </a:solidFill>
            </a:endParaRPr>
          </a:p>
        </p:txBody>
      </p:sp>
    </p:spTree>
    <p:extLst>
      <p:ext uri="{BB962C8B-B14F-4D97-AF65-F5344CB8AC3E}">
        <p14:creationId xmlns:p14="http://schemas.microsoft.com/office/powerpoint/2010/main" val="8761521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157756" cy="6186309"/>
          </a:xfrm>
          <a:prstGeom prst="rect">
            <a:avLst/>
          </a:prstGeom>
          <a:noFill/>
        </p:spPr>
        <p:txBody>
          <a:bodyPr wrap="square" rtlCol="0">
            <a:spAutoFit/>
          </a:bodyPr>
          <a:lstStyle/>
          <a:p>
            <a:pPr algn="just"/>
            <a:r>
              <a:rPr lang="en-US" sz="3600" dirty="0" smtClean="0">
                <a:solidFill>
                  <a:srgbClr val="0000FF"/>
                </a:solidFill>
              </a:rPr>
              <a:t>A suspension has concentration of dispersed phase of 15 wt.%, which is settled in sedimentation chamber. After the settling process, concentrations the residue and cleaned water are 80 wt.% and 2 wt.%, respectively. Mass flow rate of the cleaned water is 1 ton/h. Density of the dispersed phase is 1200 kg/m</a:t>
            </a:r>
            <a:r>
              <a:rPr lang="en-US" sz="3600" baseline="30000" dirty="0" smtClean="0">
                <a:solidFill>
                  <a:srgbClr val="0000FF"/>
                </a:solidFill>
              </a:rPr>
              <a:t>3</a:t>
            </a:r>
            <a:r>
              <a:rPr lang="en-US" sz="3600" dirty="0" smtClean="0">
                <a:solidFill>
                  <a:srgbClr val="0000FF"/>
                </a:solidFill>
              </a:rPr>
              <a:t>. Determine:</a:t>
            </a:r>
          </a:p>
          <a:p>
            <a:pPr marL="342900" indent="-342900" algn="just">
              <a:buAutoNum type="alphaLcPeriod"/>
            </a:pPr>
            <a:r>
              <a:rPr lang="en-US" sz="3600" dirty="0" smtClean="0">
                <a:solidFill>
                  <a:srgbClr val="0000FF"/>
                </a:solidFill>
              </a:rPr>
              <a:t> Volume flow rate of the feed suspension; </a:t>
            </a:r>
          </a:p>
          <a:p>
            <a:pPr marL="342900" indent="-342900" algn="just">
              <a:buAutoNum type="alphaLcPeriod"/>
            </a:pPr>
            <a:r>
              <a:rPr lang="en-US" sz="3600" dirty="0" smtClean="0">
                <a:solidFill>
                  <a:srgbClr val="0000FF"/>
                </a:solidFill>
              </a:rPr>
              <a:t> Mass flow rate of the settled residue;</a:t>
            </a:r>
          </a:p>
          <a:p>
            <a:pPr marL="342900" indent="-342900" algn="just">
              <a:buAutoNum type="alphaLcPeriod"/>
            </a:pPr>
            <a:r>
              <a:rPr lang="en-US" sz="3600" dirty="0" smtClean="0">
                <a:solidFill>
                  <a:srgbClr val="0000FF"/>
                </a:solidFill>
              </a:rPr>
              <a:t>Efficiency of this sedimentation.</a:t>
            </a:r>
            <a:endParaRPr lang="en-US" sz="3600" dirty="0">
              <a:solidFill>
                <a:srgbClr val="0000FF"/>
              </a:solidFill>
            </a:endParaRPr>
          </a:p>
        </p:txBody>
      </p:sp>
    </p:spTree>
    <p:extLst>
      <p:ext uri="{BB962C8B-B14F-4D97-AF65-F5344CB8AC3E}">
        <p14:creationId xmlns:p14="http://schemas.microsoft.com/office/powerpoint/2010/main" val="876152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77380"/>
            <a:ext cx="9144000" cy="5816977"/>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Nguyên </a:t>
            </a:r>
            <a:r>
              <a:rPr lang="en-US" sz="2400" b="1" dirty="0" err="1" smtClean="0">
                <a:solidFill>
                  <a:srgbClr val="FF0066"/>
                </a:solidFill>
                <a:latin typeface="Arial" pitchFamily="34" charset="0"/>
                <a:cs typeface="Arial" pitchFamily="34" charset="0"/>
              </a:rPr>
              <a:t>tắc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kế</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endParaRPr lang="en-US" sz="2400" b="1" dirty="0" smtClean="0">
              <a:solidFill>
                <a:srgbClr val="FF0066"/>
              </a:solidFill>
              <a:latin typeface="Arial" pitchFamily="34" charset="0"/>
              <a:cs typeface="Arial" pitchFamily="34" charset="0"/>
            </a:endParaRPr>
          </a:p>
          <a:p>
            <a:pPr marL="342900" indent="-342900" algn="just">
              <a:buFont typeface="Wingdings" pitchFamily="2" charset="2"/>
              <a:buChar char="q"/>
            </a:pPr>
            <a:r>
              <a:rPr lang="en-US" sz="2400" b="1" dirty="0" err="1" smtClean="0">
                <a:solidFill>
                  <a:srgbClr val="00B0F0"/>
                </a:solidFill>
                <a:latin typeface="Arial" pitchFamily="34" charset="0"/>
                <a:cs typeface="Arial" pitchFamily="34" charset="0"/>
              </a:rPr>
              <a:t>Chế</a:t>
            </a:r>
            <a:r>
              <a:rPr lang="en-US" sz="2400" b="1" dirty="0" smtClean="0">
                <a:solidFill>
                  <a:srgbClr val="00B0F0"/>
                </a:solidFill>
                <a:latin typeface="Arial" pitchFamily="34" charset="0"/>
                <a:cs typeface="Arial" pitchFamily="34" charset="0"/>
              </a:rPr>
              <a:t> </a:t>
            </a:r>
            <a:r>
              <a:rPr lang="en-US" sz="2400" b="1" dirty="0" err="1" smtClean="0">
                <a:solidFill>
                  <a:srgbClr val="00B0F0"/>
                </a:solidFill>
                <a:latin typeface="Arial" pitchFamily="34" charset="0"/>
                <a:cs typeface="Arial" pitchFamily="34" charset="0"/>
              </a:rPr>
              <a:t>tạo</a:t>
            </a:r>
            <a:r>
              <a:rPr lang="en-US" sz="2400" b="1" dirty="0" smtClean="0">
                <a:solidFill>
                  <a:srgbClr val="00B0F0"/>
                </a:solidFill>
                <a:latin typeface="Arial" pitchFamily="34" charset="0"/>
                <a:cs typeface="Arial" pitchFamily="34" charset="0"/>
              </a:rPr>
              <a:t> </a:t>
            </a:r>
            <a:r>
              <a:rPr lang="en-US" sz="2400" b="1" dirty="0" err="1" smtClean="0">
                <a:solidFill>
                  <a:srgbClr val="00B0F0"/>
                </a:solidFill>
                <a:latin typeface="Arial" pitchFamily="34" charset="0"/>
                <a:cs typeface="Arial" pitchFamily="34" charset="0"/>
              </a:rPr>
              <a:t>thiết</a:t>
            </a:r>
            <a:r>
              <a:rPr lang="en-US" sz="2400" b="1" dirty="0" smtClean="0">
                <a:solidFill>
                  <a:srgbClr val="00B0F0"/>
                </a:solidFill>
                <a:latin typeface="Arial" pitchFamily="34" charset="0"/>
                <a:cs typeface="Arial" pitchFamily="34" charset="0"/>
              </a:rPr>
              <a:t> </a:t>
            </a:r>
            <a:r>
              <a:rPr lang="en-US" sz="2400" b="1" dirty="0" err="1" smtClean="0">
                <a:solidFill>
                  <a:srgbClr val="00B0F0"/>
                </a:solidFill>
                <a:latin typeface="Arial" pitchFamily="34" charset="0"/>
                <a:cs typeface="Arial" pitchFamily="34" charset="0"/>
              </a:rPr>
              <a:t>bị</a:t>
            </a:r>
            <a:r>
              <a:rPr lang="en-US" sz="2400" b="1" dirty="0" smtClean="0">
                <a:solidFill>
                  <a:srgbClr val="00B0F0"/>
                </a:solidFill>
                <a:latin typeface="Arial" pitchFamily="34" charset="0"/>
                <a:cs typeface="Arial" pitchFamily="34" charset="0"/>
              </a:rPr>
              <a:t> </a:t>
            </a:r>
            <a:r>
              <a:rPr lang="en-US" sz="2400" b="1" dirty="0" err="1" smtClean="0">
                <a:solidFill>
                  <a:srgbClr val="00B0F0"/>
                </a:solidFill>
                <a:latin typeface="Arial" pitchFamily="34" charset="0"/>
                <a:cs typeface="Arial" pitchFamily="34" charset="0"/>
              </a:rPr>
              <a:t>lắng</a:t>
            </a:r>
            <a:r>
              <a:rPr lang="en-US" sz="2400" b="1" dirty="0" smtClean="0">
                <a:solidFill>
                  <a:srgbClr val="00B0F0"/>
                </a:solidFill>
                <a:latin typeface="Arial" pitchFamily="34" charset="0"/>
                <a:cs typeface="Arial" pitchFamily="34" charset="0"/>
              </a:rPr>
              <a:t>: </a:t>
            </a:r>
            <a:endParaRPr lang="vi-VN" sz="2400" b="1" dirty="0" smtClean="0">
              <a:solidFill>
                <a:srgbClr val="00B0F0"/>
              </a:solidFill>
              <a:latin typeface="Arial" pitchFamily="34" charset="0"/>
              <a:cs typeface="Arial" pitchFamily="34" charset="0"/>
            </a:endParaRPr>
          </a:p>
          <a:p>
            <a:pPr marL="342900" indent="-342900" algn="just">
              <a:buFont typeface="Courier New" pitchFamily="49" charset="0"/>
              <a:buChar char="o"/>
            </a:pPr>
            <a:r>
              <a:rPr lang="vi-VN" sz="2000" dirty="0" smtClean="0">
                <a:latin typeface="Arial" pitchFamily="34" charset="0"/>
                <a:cs typeface="Arial" pitchFamily="34" charset="0"/>
              </a:rPr>
              <a:t>T</a:t>
            </a:r>
            <a:r>
              <a:rPr lang="en-US" sz="2000" dirty="0" err="1" smtClean="0">
                <a:latin typeface="Arial" pitchFamily="34" charset="0"/>
                <a:cs typeface="Arial" pitchFamily="34" charset="0"/>
              </a:rPr>
              <a: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thuận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lợi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phân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nhanh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khỏi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liên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tục</a:t>
            </a:r>
            <a:r>
              <a:rPr lang="vi-VN" sz="2000" dirty="0" smtClean="0">
                <a:latin typeface="Arial" pitchFamily="34" charset="0"/>
                <a:cs typeface="Arial" pitchFamily="34" charset="0"/>
              </a:rPr>
              <a:t>;</a:t>
            </a:r>
          </a:p>
          <a:p>
            <a:pPr marL="342900" indent="-342900" algn="just">
              <a:buFont typeface="Courier New" pitchFamily="49" charset="0"/>
              <a:buChar char="o"/>
            </a:pPr>
            <a:r>
              <a:rPr lang="vi-VN" sz="2000" dirty="0" smtClean="0">
                <a:latin typeface="Arial" pitchFamily="34" charset="0"/>
                <a:cs typeface="Arial" pitchFamily="34" charset="0"/>
              </a:rPr>
              <a:t>Giảm chiều cao lắng (H): giải pháp công nghệ quan trọng để giảm thời gian lắng và tăng tốc độ lắng.</a:t>
            </a:r>
          </a:p>
          <a:p>
            <a:pPr marL="342900" indent="-342900" algn="just">
              <a:buFont typeface="Courier New" pitchFamily="49" charset="0"/>
              <a:buChar char="o"/>
            </a:pPr>
            <a:r>
              <a:rPr lang="vi-VN" sz="2000" dirty="0" smtClean="0">
                <a:latin typeface="Arial" pitchFamily="34" charset="0"/>
                <a:cs typeface="Arial" pitchFamily="34" charset="0"/>
              </a:rPr>
              <a:t>Lưu ý đến khâu tháo bã.</a:t>
            </a:r>
            <a:endParaRPr lang="en-US" sz="2000" dirty="0" smtClean="0">
              <a:latin typeface="Arial" pitchFamily="34" charset="0"/>
              <a:cs typeface="Arial" pitchFamily="34" charset="0"/>
            </a:endParaRPr>
          </a:p>
          <a:p>
            <a:pPr marL="342900" indent="-342900" algn="just">
              <a:buFont typeface="Wingdings" pitchFamily="2" charset="2"/>
              <a:buChar char="q"/>
            </a:pPr>
            <a:r>
              <a:rPr lang="vi-VN" sz="2400" b="1" dirty="0" smtClean="0">
                <a:solidFill>
                  <a:srgbClr val="7030A0"/>
                </a:solidFill>
                <a:latin typeface="Arial" pitchFamily="34" charset="0"/>
                <a:cs typeface="Arial" pitchFamily="34" charset="0"/>
              </a:rPr>
              <a:t>Phương </a:t>
            </a:r>
            <a:r>
              <a:rPr lang="en-US" sz="2400" b="1" dirty="0" err="1" smtClean="0">
                <a:solidFill>
                  <a:srgbClr val="7030A0"/>
                </a:solidFill>
                <a:latin typeface="Arial" pitchFamily="34" charset="0"/>
                <a:cs typeface="Arial" pitchFamily="34" charset="0"/>
              </a:rPr>
              <a:t>pháp</a:t>
            </a:r>
            <a:r>
              <a:rPr lang="en-US" sz="2400" b="1" dirty="0" smtClean="0">
                <a:solidFill>
                  <a:srgbClr val="7030A0"/>
                </a:solidFill>
                <a:latin typeface="Arial" pitchFamily="34" charset="0"/>
                <a:cs typeface="Arial" pitchFamily="34" charset="0"/>
              </a:rPr>
              <a:t> </a:t>
            </a:r>
            <a:r>
              <a:rPr lang="vi-VN" sz="2400" b="1" dirty="0" smtClean="0">
                <a:solidFill>
                  <a:srgbClr val="7030A0"/>
                </a:solidFill>
                <a:latin typeface="Arial" pitchFamily="34" charset="0"/>
                <a:cs typeface="Arial" pitchFamily="34" charset="0"/>
              </a:rPr>
              <a:t>lắng</a:t>
            </a:r>
            <a:r>
              <a:rPr lang="en-US" sz="2400" b="1" dirty="0" smtClean="0">
                <a:solidFill>
                  <a:srgbClr val="7030A0"/>
                </a:solidFill>
                <a:latin typeface="Arial" pitchFamily="34" charset="0"/>
                <a:cs typeface="Arial" pitchFamily="34" charset="0"/>
              </a:rPr>
              <a:t>:</a:t>
            </a:r>
          </a:p>
          <a:p>
            <a:pPr indent="-342900" algn="just">
              <a:buFont typeface="Wingdings" pitchFamily="2" charset="2"/>
              <a:buChar char="§"/>
            </a:pPr>
            <a:r>
              <a:rPr lang="en-US" sz="2400" b="1" dirty="0" err="1" smtClean="0">
                <a:solidFill>
                  <a:srgbClr val="0070C0"/>
                </a:solidFill>
                <a:latin typeface="Arial" pitchFamily="34" charset="0"/>
                <a:cs typeface="Arial" pitchFamily="34" charset="0"/>
              </a:rPr>
              <a:t>Lắng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tĩnh</a:t>
            </a:r>
            <a:r>
              <a:rPr lang="en-US" sz="2400" dirty="0" smtClean="0">
                <a:latin typeface="Arial" pitchFamily="34" charset="0"/>
                <a:cs typeface="Arial" pitchFamily="34" charset="0"/>
              </a:rPr>
              <a:t>: </a:t>
            </a:r>
            <a:r>
              <a:rPr lang="en-US" sz="2000" dirty="0" err="1" smtClean="0">
                <a:latin typeface="Arial" pitchFamily="34" charset="0"/>
                <a:cs typeface="Arial" pitchFamily="34" charset="0"/>
              </a:rPr>
              <a:t>dịch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huyền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phù</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trạng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tĩnh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dưới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dụng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lực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trọng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hạt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rắn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chuyển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xuống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tốc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lắng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a:t>
            </a:r>
            <a:r>
              <a:rPr lang="en-US" sz="2000" baseline="-25000" dirty="0" err="1" smtClean="0">
                <a:latin typeface="Arial" pitchFamily="34" charset="0"/>
                <a:cs typeface="Arial" pitchFamily="34" charset="0"/>
              </a:rPr>
              <a:t>s</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tập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trung</a:t>
            </a:r>
            <a:r>
              <a:rPr lang="en-US" sz="2000" dirty="0" smtClean="0">
                <a:latin typeface="Arial" pitchFamily="34" charset="0"/>
                <a:cs typeface="Arial" pitchFamily="34" charset="0"/>
              </a:rPr>
              <a:t> ở </a:t>
            </a:r>
            <a:r>
              <a:rPr lang="en-US" sz="2000" dirty="0" err="1" smtClean="0">
                <a:latin typeface="Arial" pitchFamily="34" charset="0"/>
                <a:cs typeface="Arial" pitchFamily="34" charset="0"/>
              </a:rPr>
              <a:t>đáy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bị</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thành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cặn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lắng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nước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lấy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riêng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thấp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thời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gian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lắng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lâu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bị</a:t>
            </a:r>
            <a:r>
              <a:rPr lang="vi-VN" sz="2000" dirty="0">
                <a:latin typeface="Arial" pitchFamily="34" charset="0"/>
                <a:cs typeface="Arial" pitchFamily="34" charset="0"/>
              </a:rPr>
              <a:t> </a:t>
            </a:r>
            <a:r>
              <a:rPr lang="vi-VN" sz="2000" dirty="0" smtClean="0">
                <a:latin typeface="Arial" pitchFamily="34" charset="0"/>
                <a:cs typeface="Arial" pitchFamily="34" charset="0"/>
              </a:rPr>
              <a:t>cồng kềnh. Không thực hiện được đối với các huyền phù mịn, kích thước hạt bé.</a:t>
            </a:r>
          </a:p>
          <a:p>
            <a:pPr indent="-342900" algn="just">
              <a:buFont typeface="Wingdings" pitchFamily="2" charset="2"/>
              <a:buChar char="§"/>
            </a:pPr>
            <a:r>
              <a:rPr lang="vi-VN" sz="2400" b="1" dirty="0" smtClean="0">
                <a:solidFill>
                  <a:srgbClr val="FF6600"/>
                </a:solidFill>
                <a:latin typeface="Arial" pitchFamily="34" charset="0"/>
                <a:cs typeface="Arial" pitchFamily="34" charset="0"/>
              </a:rPr>
              <a:t>Lắng động</a:t>
            </a:r>
            <a:r>
              <a:rPr lang="vi-VN" sz="2400" dirty="0" smtClean="0">
                <a:latin typeface="Arial" pitchFamily="34" charset="0"/>
                <a:cs typeface="Arial" pitchFamily="34" charset="0"/>
              </a:rPr>
              <a:t>: </a:t>
            </a:r>
            <a:r>
              <a:rPr lang="vi-VN" sz="2000" dirty="0" smtClean="0">
                <a:latin typeface="Arial" pitchFamily="34" charset="0"/>
                <a:cs typeface="Arial" pitchFamily="34" charset="0"/>
              </a:rPr>
              <a:t>cho dòng hỗn hợp chảy theo phương ngang (hoặc nghiêng) với vận tốc thích hợp </a:t>
            </a:r>
            <a:r>
              <a:rPr lang="vi-VN" sz="2400" dirty="0" smtClean="0">
                <a:latin typeface="Arial" pitchFamily="34" charset="0"/>
                <a:cs typeface="Arial" pitchFamily="34" charset="0"/>
              </a:rPr>
              <a:t>v</a:t>
            </a:r>
            <a:r>
              <a:rPr lang="vi-VN" sz="2400" baseline="-25000" dirty="0" smtClean="0">
                <a:latin typeface="Arial" pitchFamily="34" charset="0"/>
                <a:cs typeface="Arial" pitchFamily="34" charset="0"/>
              </a:rPr>
              <a:t>m</a:t>
            </a:r>
            <a:r>
              <a:rPr lang="vi-VN" sz="2400" dirty="0" smtClean="0">
                <a:latin typeface="Arial" pitchFamily="34" charset="0"/>
                <a:cs typeface="Arial" pitchFamily="34" charset="0"/>
              </a:rPr>
              <a:t> = (0,2÷0,3)v</a:t>
            </a:r>
            <a:r>
              <a:rPr lang="vi-VN" sz="2400" baseline="-25000" dirty="0" smtClean="0">
                <a:latin typeface="Arial" pitchFamily="34" charset="0"/>
                <a:cs typeface="Arial" pitchFamily="34" charset="0"/>
              </a:rPr>
              <a:t>s</a:t>
            </a:r>
            <a:r>
              <a:rPr lang="en-US" sz="2400" baseline="-25000" dirty="0" smtClean="0">
                <a:latin typeface="Arial" pitchFamily="34" charset="0"/>
                <a:cs typeface="Arial" pitchFamily="34" charset="0"/>
              </a:rPr>
              <a:t>g</a:t>
            </a:r>
            <a:r>
              <a:rPr lang="vi-VN" sz="2400" baseline="-25000" dirty="0" smtClean="0">
                <a:latin typeface="Arial" pitchFamily="34" charset="0"/>
                <a:cs typeface="Arial" pitchFamily="34" charset="0"/>
              </a:rPr>
              <a:t>,max</a:t>
            </a:r>
            <a:endParaRPr lang="en-US" sz="2400" baseline="-25000" dirty="0" smtClean="0">
              <a:latin typeface="Arial" pitchFamily="34" charset="0"/>
              <a:cs typeface="Arial" pitchFamily="34" charset="0"/>
            </a:endParaRPr>
          </a:p>
          <a:p>
            <a:pPr indent="-342900" algn="just">
              <a:buFont typeface="Wingdings" pitchFamily="2" charset="2"/>
              <a:buChar char="§"/>
            </a:pPr>
            <a:r>
              <a:rPr lang="vi-VN" sz="2400" b="1" dirty="0" smtClean="0">
                <a:solidFill>
                  <a:srgbClr val="FF0000"/>
                </a:solidFill>
                <a:latin typeface="Arial" pitchFamily="34" charset="0"/>
                <a:cs typeface="Arial" pitchFamily="34" charset="0"/>
              </a:rPr>
              <a:t>Lắng động kết hợp thay đổi phương-hướng của dòng chảy</a:t>
            </a:r>
            <a:r>
              <a:rPr lang="vi-VN" sz="2400" dirty="0" smtClean="0">
                <a:latin typeface="Arial" pitchFamily="34" charset="0"/>
                <a:cs typeface="Arial" pitchFamily="34" charset="0"/>
              </a:rPr>
              <a:t>: </a:t>
            </a:r>
            <a:r>
              <a:rPr lang="vi-VN" sz="2000" dirty="0" smtClean="0">
                <a:latin typeface="Arial" pitchFamily="34" charset="0"/>
                <a:cs typeface="Arial" pitchFamily="34" charset="0"/>
              </a:rPr>
              <a:t>tạo lực quán tính làm tăng cường quá trình lắng.</a:t>
            </a:r>
            <a:endParaRPr lang="en-US" sz="2400" dirty="0">
              <a:latin typeface="Arial" pitchFamily="34" charset="0"/>
              <a:cs typeface="Arial" pitchFamily="34" charset="0"/>
            </a:endParaRPr>
          </a:p>
        </p:txBody>
      </p:sp>
      <p:sp>
        <p:nvSpPr>
          <p:cNvPr id="4" name="Rectangle 3"/>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5"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22</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708583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image.atheenah.com/docresources/19950_files/image00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171" y="1408377"/>
            <a:ext cx="7251631" cy="54496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577380"/>
            <a:ext cx="9144000" cy="1200329"/>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Nguyên </a:t>
            </a:r>
            <a:r>
              <a:rPr lang="en-US" sz="2400" b="1" dirty="0" err="1" smtClean="0">
                <a:solidFill>
                  <a:srgbClr val="FF0066"/>
                </a:solidFill>
                <a:latin typeface="Arial" pitchFamily="34" charset="0"/>
                <a:cs typeface="Arial" pitchFamily="34" charset="0"/>
              </a:rPr>
              <a:t>tắc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kế</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endParaRPr lang="en-US" sz="2400" b="1" dirty="0" smtClean="0">
              <a:solidFill>
                <a:srgbClr val="FF0066"/>
              </a:solidFill>
              <a:latin typeface="Arial" pitchFamily="34" charset="0"/>
              <a:cs typeface="Arial" pitchFamily="34" charset="0"/>
            </a:endParaRPr>
          </a:p>
          <a:p>
            <a:pPr algn="just"/>
            <a:r>
              <a:rPr lang="vi-VN" sz="2400" b="1" dirty="0">
                <a:solidFill>
                  <a:srgbClr val="006666"/>
                </a:solidFill>
                <a:cs typeface="Arial" pitchFamily="34" charset="0"/>
              </a:rPr>
              <a:t>T</a:t>
            </a:r>
            <a:r>
              <a:rPr lang="en-US" sz="2400" b="1" dirty="0" err="1">
                <a:solidFill>
                  <a:srgbClr val="006666"/>
                </a:solidFill>
                <a:latin typeface="Arial" pitchFamily="34" charset="0"/>
                <a:cs typeface="Arial" pitchFamily="34" charset="0"/>
              </a:rPr>
              <a:t>hiết</a:t>
            </a:r>
            <a:r>
              <a:rPr lang="en-US" sz="2400" b="1" dirty="0">
                <a:solidFill>
                  <a:srgbClr val="006666"/>
                </a:solidFill>
                <a:latin typeface="Arial" pitchFamily="34" charset="0"/>
                <a:cs typeface="Arial" pitchFamily="34" charset="0"/>
              </a:rPr>
              <a:t> </a:t>
            </a:r>
            <a:r>
              <a:rPr lang="en-US" sz="2400" b="1" dirty="0" err="1">
                <a:solidFill>
                  <a:srgbClr val="006666"/>
                </a:solidFill>
                <a:latin typeface="Arial" pitchFamily="34" charset="0"/>
                <a:cs typeface="Arial" pitchFamily="34" charset="0"/>
              </a:rPr>
              <a:t>bị</a:t>
            </a:r>
            <a:r>
              <a:rPr lang="en-US" sz="2400" b="1" dirty="0">
                <a:solidFill>
                  <a:srgbClr val="006666"/>
                </a:solidFill>
                <a:latin typeface="Arial" pitchFamily="34" charset="0"/>
                <a:cs typeface="Arial" pitchFamily="34" charset="0"/>
              </a:rPr>
              <a:t> </a:t>
            </a:r>
            <a:r>
              <a:rPr lang="en-US" sz="2400" b="1" dirty="0" err="1">
                <a:solidFill>
                  <a:srgbClr val="006666"/>
                </a:solidFill>
                <a:latin typeface="Arial" pitchFamily="34" charset="0"/>
                <a:cs typeface="Arial" pitchFamily="34" charset="0"/>
              </a:rPr>
              <a:t>lắng</a:t>
            </a:r>
            <a:r>
              <a:rPr lang="vi-VN" sz="2400" b="1" dirty="0">
                <a:solidFill>
                  <a:srgbClr val="006666"/>
                </a:solidFill>
                <a:cs typeface="Arial" pitchFamily="34" charset="0"/>
              </a:rPr>
              <a:t> hệ bụi (khí + bụi)</a:t>
            </a:r>
            <a:endParaRPr lang="en-US" sz="2400" b="1" dirty="0">
              <a:solidFill>
                <a:srgbClr val="006666"/>
              </a:solidFill>
              <a:latin typeface="Arial" pitchFamily="34" charset="0"/>
              <a:cs typeface="Arial" pitchFamily="34" charset="0"/>
            </a:endParaRPr>
          </a:p>
          <a:p>
            <a:pPr algn="just"/>
            <a:endParaRPr lang="en-US" sz="2400" b="1" dirty="0" smtClean="0">
              <a:solidFill>
                <a:srgbClr val="FF0066"/>
              </a:solidFill>
              <a:latin typeface="Arial" pitchFamily="34" charset="0"/>
              <a:cs typeface="Arial" pitchFamily="34" charset="0"/>
            </a:endParaRPr>
          </a:p>
        </p:txBody>
      </p:sp>
      <p:sp>
        <p:nvSpPr>
          <p:cNvPr id="5" name="Rectangle 4"/>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23</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0706147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2308324"/>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hệ bụi (khí + bụi)</a:t>
            </a:r>
            <a:endParaRPr lang="en-US" sz="2400" b="1" dirty="0" smtClean="0">
              <a:solidFill>
                <a:srgbClr val="FF0066"/>
              </a:solidFill>
              <a:latin typeface="Arial" pitchFamily="34" charset="0"/>
              <a:cs typeface="Arial" pitchFamily="34" charset="0"/>
            </a:endParaRPr>
          </a:p>
          <a:p>
            <a:pPr algn="just"/>
            <a:r>
              <a:rPr lang="vi-VN" sz="2400" b="1" dirty="0" smtClean="0">
                <a:solidFill>
                  <a:srgbClr val="0070C0"/>
                </a:solidFill>
                <a:latin typeface="Arial" pitchFamily="34" charset="0"/>
                <a:cs typeface="Arial" pitchFamily="34" charset="0"/>
              </a:rPr>
              <a:t>Nguyên tắc hoạt động</a:t>
            </a:r>
            <a:r>
              <a:rPr lang="en-US" sz="2400" b="1" dirty="0" smtClean="0">
                <a:solidFill>
                  <a:srgbClr val="0070C0"/>
                </a:solidFill>
                <a:latin typeface="Arial" pitchFamily="34" charset="0"/>
                <a:cs typeface="Arial" pitchFamily="34" charset="0"/>
              </a:rPr>
              <a:t>: </a:t>
            </a:r>
            <a:r>
              <a:rPr lang="vi-VN" sz="2400" dirty="0" smtClean="0">
                <a:latin typeface="Arial" pitchFamily="34" charset="0"/>
                <a:cs typeface="Arial" pitchFamily="34" charset="0"/>
              </a:rPr>
              <a:t>theo nguyên lý lắng động và thay đổi phương của dòng khí để tăng thời gian lưu và tạo lực quán tính. </a:t>
            </a:r>
          </a:p>
          <a:p>
            <a:pPr algn="just"/>
            <a:r>
              <a:rPr lang="vi-VN" sz="2400" b="1" dirty="0">
                <a:solidFill>
                  <a:srgbClr val="FF6600"/>
                </a:solidFill>
                <a:latin typeface="Arial" pitchFamily="34" charset="0"/>
                <a:cs typeface="Arial" pitchFamily="34" charset="0"/>
              </a:rPr>
              <a:t>Ưu nhược điểm: </a:t>
            </a:r>
            <a:r>
              <a:rPr lang="vi-VN" sz="2400" dirty="0">
                <a:latin typeface="Arial" pitchFamily="34" charset="0"/>
                <a:cs typeface="Arial" pitchFamily="34" charset="0"/>
              </a:rPr>
              <a:t>năng suất lớn, đơn giản, tháo cặn dễ </a:t>
            </a:r>
            <a:r>
              <a:rPr lang="vi-VN" sz="2400" dirty="0" smtClean="0">
                <a:latin typeface="Arial" pitchFamily="34" charset="0"/>
                <a:cs typeface="Arial" pitchFamily="34" charset="0"/>
              </a:rPr>
              <a:t>nhưng cồng </a:t>
            </a:r>
            <a:r>
              <a:rPr lang="vi-VN" sz="2400" dirty="0">
                <a:latin typeface="Arial" pitchFamily="34" charset="0"/>
                <a:cs typeface="Arial" pitchFamily="34" charset="0"/>
              </a:rPr>
              <a:t>kềnh, </a:t>
            </a:r>
            <a:r>
              <a:rPr lang="vi-VN" sz="2400" dirty="0" smtClean="0">
                <a:latin typeface="Arial" pitchFamily="34" charset="0"/>
                <a:cs typeface="Arial" pitchFamily="34" charset="0"/>
              </a:rPr>
              <a:t>hiệu </a:t>
            </a:r>
            <a:r>
              <a:rPr lang="vi-VN" sz="2400" dirty="0">
                <a:latin typeface="Arial" pitchFamily="34" charset="0"/>
                <a:cs typeface="Arial" pitchFamily="34" charset="0"/>
              </a:rPr>
              <a:t>suất thấp. Để khắc phục </a:t>
            </a:r>
            <a:r>
              <a:rPr lang="vi-VN" sz="2400" dirty="0" smtClean="0">
                <a:latin typeface="Arial" pitchFamily="34" charset="0"/>
                <a:cs typeface="Arial" pitchFamily="34" charset="0"/>
              </a:rPr>
              <a:t>nhược </a:t>
            </a:r>
            <a:r>
              <a:rPr lang="vi-VN" sz="2400" dirty="0">
                <a:latin typeface="Arial" pitchFamily="34" charset="0"/>
                <a:cs typeface="Arial" pitchFamily="34" charset="0"/>
              </a:rPr>
              <a:t>điểm </a:t>
            </a:r>
            <a:r>
              <a:rPr lang="vi-VN" sz="2400" dirty="0" smtClean="0">
                <a:latin typeface="Arial" pitchFamily="34" charset="0"/>
                <a:cs typeface="Arial" pitchFamily="34" charset="0"/>
              </a:rPr>
              <a:t>này, thiết </a:t>
            </a:r>
            <a:r>
              <a:rPr lang="vi-VN" sz="2400" dirty="0">
                <a:latin typeface="Arial" pitchFamily="34" charset="0"/>
                <a:cs typeface="Arial" pitchFamily="34" charset="0"/>
              </a:rPr>
              <a:t>bị </a:t>
            </a:r>
            <a:r>
              <a:rPr lang="vi-VN" sz="2400" dirty="0" smtClean="0">
                <a:latin typeface="Arial" pitchFamily="34" charset="0"/>
                <a:cs typeface="Arial" pitchFamily="34" charset="0"/>
              </a:rPr>
              <a:t>lắng nhiều ngăn được chế tạo.</a:t>
            </a:r>
            <a:endParaRPr lang="en-US" sz="2400" dirty="0">
              <a:latin typeface="Arial" pitchFamily="34" charset="0"/>
              <a:cs typeface="Arial" pitchFamily="34" charset="0"/>
            </a:endParaRPr>
          </a:p>
        </p:txBody>
      </p:sp>
      <p:grpSp>
        <p:nvGrpSpPr>
          <p:cNvPr id="7" name="Group 6"/>
          <p:cNvGrpSpPr/>
          <p:nvPr/>
        </p:nvGrpSpPr>
        <p:grpSpPr>
          <a:xfrm>
            <a:off x="48746" y="2814934"/>
            <a:ext cx="9095254" cy="3966866"/>
            <a:chOff x="48746" y="1752599"/>
            <a:chExt cx="9095254" cy="3966866"/>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46" y="1752599"/>
              <a:ext cx="9095254" cy="352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2133600" y="5257800"/>
              <a:ext cx="5216493" cy="461665"/>
            </a:xfrm>
            <a:prstGeom prst="rect">
              <a:avLst/>
            </a:prstGeom>
          </p:spPr>
          <p:txBody>
            <a:bodyPr wrap="none">
              <a:spAutoFit/>
            </a:bodyPr>
            <a:lstStyle/>
            <a:p>
              <a:r>
                <a:rPr lang="vi-VN" sz="2400" b="1" dirty="0" smtClean="0">
                  <a:latin typeface="Arial" pitchFamily="34" charset="0"/>
                  <a:cs typeface="Arial" pitchFamily="34" charset="0"/>
                </a:rPr>
                <a:t>Hình: Thiết bị lắng bụi nhiều ngăn.</a:t>
              </a:r>
              <a:endParaRPr lang="en-US" sz="2400" b="1" dirty="0"/>
            </a:p>
          </p:txBody>
        </p:sp>
        <p:sp>
          <p:nvSpPr>
            <p:cNvPr id="5" name="Rectangle 4"/>
            <p:cNvSpPr/>
            <p:nvPr/>
          </p:nvSpPr>
          <p:spPr>
            <a:xfrm>
              <a:off x="8001000" y="2057400"/>
              <a:ext cx="1143000" cy="369332"/>
            </a:xfrm>
            <a:prstGeom prst="rect">
              <a:avLst/>
            </a:prstGeom>
            <a:solidFill>
              <a:schemeClr val="bg1"/>
            </a:solidFill>
          </p:spPr>
          <p:txBody>
            <a:bodyPr wrap="square">
              <a:spAutoFit/>
            </a:bodyPr>
            <a:lstStyle/>
            <a:p>
              <a:r>
                <a:rPr lang="vi-VN" dirty="0" smtClean="0">
                  <a:latin typeface="+mj-lt"/>
                  <a:cs typeface="Arial" pitchFamily="34" charset="0"/>
                </a:rPr>
                <a:t>Khí sạch</a:t>
              </a:r>
              <a:endParaRPr lang="en-US" dirty="0">
                <a:latin typeface="+mj-lt"/>
              </a:endParaRPr>
            </a:p>
          </p:txBody>
        </p:sp>
      </p:grpSp>
      <p:sp>
        <p:nvSpPr>
          <p:cNvPr id="8" name="Rectangle 7"/>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24</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6634327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images02.jaovat.com/ui/11/64/43/1341628487_411296143_3-tu-van-hoan-thien-th-tuc-moi-trung-Cac-dich-vu-kha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000874"/>
            <a:ext cx="5882698" cy="539992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28600" y="6457890"/>
            <a:ext cx="7887096" cy="369332"/>
          </a:xfrm>
          <a:prstGeom prst="rect">
            <a:avLst/>
          </a:prstGeom>
        </p:spPr>
        <p:txBody>
          <a:bodyPr wrap="none">
            <a:spAutoFit/>
          </a:bodyPr>
          <a:lstStyle/>
          <a:p>
            <a:r>
              <a:rPr lang="vi-VN" b="1" dirty="0" smtClean="0">
                <a:solidFill>
                  <a:srgbClr val="00CC00"/>
                </a:solidFill>
                <a:cs typeface="Arial" pitchFamily="34" charset="0"/>
              </a:rPr>
              <a:t>Buồng Lắng Bụi Của </a:t>
            </a:r>
            <a:r>
              <a:rPr lang="vi-VN" b="1" dirty="0" smtClean="0">
                <a:solidFill>
                  <a:srgbClr val="00CC00"/>
                </a:solidFill>
              </a:rPr>
              <a:t>CT TNHH</a:t>
            </a:r>
            <a:r>
              <a:rPr lang="vi-VN" dirty="0" smtClean="0">
                <a:solidFill>
                  <a:srgbClr val="00CC00"/>
                </a:solidFill>
              </a:rPr>
              <a:t> </a:t>
            </a:r>
            <a:r>
              <a:rPr lang="vi-VN" b="1" dirty="0" smtClean="0">
                <a:solidFill>
                  <a:srgbClr val="00CC00"/>
                </a:solidFill>
              </a:rPr>
              <a:t>CÔNG NGHỆ MÔI TRƯỜNG NHIỆT ĐỚI</a:t>
            </a:r>
            <a:endParaRPr lang="en-US" b="1" dirty="0">
              <a:solidFill>
                <a:srgbClr val="00CC00"/>
              </a:solidFill>
            </a:endParaRPr>
          </a:p>
        </p:txBody>
      </p:sp>
      <p:sp>
        <p:nvSpPr>
          <p:cNvPr id="5" name="Rectangle 4"/>
          <p:cNvSpPr/>
          <p:nvPr/>
        </p:nvSpPr>
        <p:spPr>
          <a:xfrm>
            <a:off x="0" y="552271"/>
            <a:ext cx="9144000" cy="461665"/>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hệ bụi (khí + bụi)</a:t>
            </a:r>
            <a:endParaRPr lang="en-US" sz="2400" b="1" dirty="0" smtClean="0">
              <a:solidFill>
                <a:srgbClr val="FF0066"/>
              </a:solidFill>
              <a:latin typeface="Arial" pitchFamily="34" charset="0"/>
              <a:cs typeface="Arial" pitchFamily="34" charset="0"/>
            </a:endParaRPr>
          </a:p>
        </p:txBody>
      </p:sp>
      <p:sp>
        <p:nvSpPr>
          <p:cNvPr id="6" name="Rectangle 5"/>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25</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6650316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0"/>
            <a:ext cx="6848475" cy="408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6396335"/>
            <a:ext cx="7285969" cy="400110"/>
          </a:xfrm>
          <a:prstGeom prst="rect">
            <a:avLst/>
          </a:prstGeom>
        </p:spPr>
        <p:txBody>
          <a:bodyPr wrap="none">
            <a:spAutoFit/>
          </a:bodyPr>
          <a:lstStyle/>
          <a:p>
            <a:r>
              <a:rPr lang="vi-VN" sz="2000" b="1" dirty="0" smtClean="0">
                <a:latin typeface="Arial" pitchFamily="34" charset="0"/>
                <a:cs typeface="Arial" pitchFamily="34" charset="0"/>
              </a:rPr>
              <a:t>Hình: Sơ đồ nguyên lý cấu tạo thiết bị lắng bụi nhiều tầng.</a:t>
            </a:r>
            <a:endParaRPr lang="en-US" sz="2000" b="1" dirty="0"/>
          </a:p>
        </p:txBody>
      </p:sp>
      <p:sp>
        <p:nvSpPr>
          <p:cNvPr id="5" name="Rectangle 4"/>
          <p:cNvSpPr/>
          <p:nvPr/>
        </p:nvSpPr>
        <p:spPr>
          <a:xfrm>
            <a:off x="0" y="552271"/>
            <a:ext cx="9144000" cy="1754326"/>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hệ bụi (khí + bụi)</a:t>
            </a:r>
            <a:endParaRPr lang="en-US" sz="2400" b="1" dirty="0" smtClean="0">
              <a:solidFill>
                <a:srgbClr val="FF0066"/>
              </a:solidFill>
              <a:latin typeface="Arial" pitchFamily="34" charset="0"/>
              <a:cs typeface="Arial" pitchFamily="34" charset="0"/>
            </a:endParaRPr>
          </a:p>
          <a:p>
            <a:pPr algn="just"/>
            <a:r>
              <a:rPr lang="vi-VN" sz="2400" b="1" dirty="0" smtClean="0">
                <a:solidFill>
                  <a:srgbClr val="0070C0"/>
                </a:solidFill>
                <a:latin typeface="Arial" pitchFamily="34" charset="0"/>
                <a:cs typeface="Arial" pitchFamily="34" charset="0"/>
              </a:rPr>
              <a:t>Thiết </a:t>
            </a:r>
            <a:r>
              <a:rPr lang="vi-VN" sz="2400" b="1" dirty="0">
                <a:solidFill>
                  <a:srgbClr val="0070C0"/>
                </a:solidFill>
                <a:latin typeface="Arial" pitchFamily="34" charset="0"/>
                <a:cs typeface="Arial" pitchFamily="34" charset="0"/>
              </a:rPr>
              <a:t>bị </a:t>
            </a:r>
            <a:r>
              <a:rPr lang="vi-VN" sz="2400" b="1" dirty="0" smtClean="0">
                <a:solidFill>
                  <a:srgbClr val="0070C0"/>
                </a:solidFill>
                <a:latin typeface="Arial" pitchFamily="34" charset="0"/>
                <a:cs typeface="Arial" pitchFamily="34" charset="0"/>
              </a:rPr>
              <a:t>lắng bụi nhiều tầng: </a:t>
            </a:r>
            <a:r>
              <a:rPr lang="vi-VN" sz="2000" dirty="0" smtClean="0">
                <a:latin typeface="Arial" pitchFamily="34" charset="0"/>
                <a:cs typeface="Arial" pitchFamily="34" charset="0"/>
              </a:rPr>
              <a:t>dòng khí bẩn vào thiết bị được chia thành n phần tương ứng với số tầng lắng. Quá trình lắng thực hiện trong các ngăn theo thời gian t = h/vs,max. Qua hết quãng đường L, khí trở nên sạch được tập trung lại rồi ra khỏi thiết bị, còn bụi lắng đọng lại trên các bề mặt tầng lắng.</a:t>
            </a:r>
            <a:endParaRPr lang="en-US" sz="2000" dirty="0">
              <a:latin typeface="Arial" pitchFamily="34" charset="0"/>
              <a:cs typeface="Arial" pitchFamily="34" charset="0"/>
            </a:endParaRPr>
          </a:p>
        </p:txBody>
      </p:sp>
      <p:sp>
        <p:nvSpPr>
          <p:cNvPr id="2" name="Rectangle 1"/>
          <p:cNvSpPr/>
          <p:nvPr/>
        </p:nvSpPr>
        <p:spPr>
          <a:xfrm>
            <a:off x="6096001" y="3276600"/>
            <a:ext cx="2985654" cy="2554545"/>
          </a:xfrm>
          <a:prstGeom prst="rect">
            <a:avLst/>
          </a:prstGeom>
        </p:spPr>
        <p:txBody>
          <a:bodyPr wrap="square">
            <a:spAutoFit/>
          </a:bodyPr>
          <a:lstStyle/>
          <a:p>
            <a:pPr algn="just"/>
            <a:r>
              <a:rPr lang="vi-VN" sz="2000" b="1" dirty="0" smtClean="0">
                <a:solidFill>
                  <a:srgbClr val="FF6600"/>
                </a:solidFill>
              </a:rPr>
              <a:t>Ưu  điểm </a:t>
            </a:r>
            <a:r>
              <a:rPr lang="vi-VN" sz="2000" dirty="0">
                <a:solidFill>
                  <a:srgbClr val="FF6600"/>
                </a:solidFill>
              </a:rPr>
              <a:t>rất lớn là giảm </a:t>
            </a:r>
            <a:r>
              <a:rPr lang="vi-VN" sz="2000" dirty="0" smtClean="0">
                <a:solidFill>
                  <a:srgbClr val="FF6600"/>
                </a:solidFill>
              </a:rPr>
              <a:t>được </a:t>
            </a:r>
            <a:r>
              <a:rPr lang="vi-VN" sz="2000" dirty="0">
                <a:solidFill>
                  <a:srgbClr val="FF6600"/>
                </a:solidFill>
              </a:rPr>
              <a:t>chiều cao </a:t>
            </a:r>
            <a:r>
              <a:rPr lang="vi-VN" sz="2000" dirty="0" smtClean="0">
                <a:solidFill>
                  <a:srgbClr val="FF6600"/>
                </a:solidFill>
              </a:rPr>
              <a:t>lắng;</a:t>
            </a:r>
          </a:p>
          <a:p>
            <a:pPr algn="just"/>
            <a:r>
              <a:rPr lang="vi-VN" sz="2000" b="1" dirty="0" smtClean="0">
                <a:solidFill>
                  <a:srgbClr val="FF6600"/>
                </a:solidFill>
              </a:rPr>
              <a:t>Nhược điểm: </a:t>
            </a:r>
            <a:r>
              <a:rPr lang="vi-VN" sz="2000" dirty="0" smtClean="0">
                <a:solidFill>
                  <a:srgbClr val="FF6600"/>
                </a:solidFill>
              </a:rPr>
              <a:t>việc </a:t>
            </a:r>
            <a:r>
              <a:rPr lang="vi-VN" sz="2000" dirty="0">
                <a:solidFill>
                  <a:srgbClr val="FF6600"/>
                </a:solidFill>
              </a:rPr>
              <a:t>tháo cặn </a:t>
            </a:r>
            <a:r>
              <a:rPr lang="vi-VN" sz="2000" dirty="0" smtClean="0">
                <a:solidFill>
                  <a:srgbClr val="FF6600"/>
                </a:solidFill>
              </a:rPr>
              <a:t>khó. </a:t>
            </a:r>
            <a:r>
              <a:rPr lang="vi-VN" sz="2000" dirty="0">
                <a:solidFill>
                  <a:srgbClr val="FF6600"/>
                </a:solidFill>
              </a:rPr>
              <a:t>Để tháo cặn</a:t>
            </a:r>
            <a:r>
              <a:rPr lang="vi-VN" sz="2000" dirty="0" smtClean="0">
                <a:solidFill>
                  <a:srgbClr val="FF6600"/>
                </a:solidFill>
              </a:rPr>
              <a:t>, người </a:t>
            </a:r>
            <a:r>
              <a:rPr lang="vi-VN" sz="2000" dirty="0">
                <a:solidFill>
                  <a:srgbClr val="FF6600"/>
                </a:solidFill>
              </a:rPr>
              <a:t>ta dùng khí với áp lực lớn thổi </a:t>
            </a:r>
            <a:r>
              <a:rPr lang="vi-VN" sz="2000" dirty="0" smtClean="0">
                <a:solidFill>
                  <a:srgbClr val="FF6600"/>
                </a:solidFill>
              </a:rPr>
              <a:t>ngược </a:t>
            </a:r>
            <a:r>
              <a:rPr lang="vi-VN" sz="2000" dirty="0">
                <a:solidFill>
                  <a:srgbClr val="FF6600"/>
                </a:solidFill>
              </a:rPr>
              <a:t>lại (đóng  van đầu vào) và thu bụi </a:t>
            </a:r>
            <a:r>
              <a:rPr lang="vi-VN" sz="2000" dirty="0" smtClean="0">
                <a:solidFill>
                  <a:srgbClr val="FF6600"/>
                </a:solidFill>
              </a:rPr>
              <a:t>bên hông.</a:t>
            </a:r>
            <a:endParaRPr lang="en-US" sz="2000" dirty="0">
              <a:solidFill>
                <a:srgbClr val="FF6600"/>
              </a:solidFill>
            </a:endParaRPr>
          </a:p>
        </p:txBody>
      </p:sp>
      <p:sp>
        <p:nvSpPr>
          <p:cNvPr id="7" name="Rectangle 6"/>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26</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6425775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4893647"/>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hệ bụi (khí + bụi)</a:t>
            </a:r>
            <a:endParaRPr lang="en-US" sz="2400" b="1" dirty="0" smtClean="0">
              <a:solidFill>
                <a:srgbClr val="FF0066"/>
              </a:solidFill>
              <a:latin typeface="Arial" pitchFamily="34" charset="0"/>
              <a:cs typeface="Arial" pitchFamily="34" charset="0"/>
            </a:endParaRPr>
          </a:p>
          <a:p>
            <a:pPr algn="just"/>
            <a:r>
              <a:rPr lang="vi-VN" sz="2400" b="1" dirty="0" smtClean="0">
                <a:solidFill>
                  <a:srgbClr val="0070C0"/>
                </a:solidFill>
                <a:latin typeface="Arial" pitchFamily="34" charset="0"/>
                <a:cs typeface="Arial" pitchFamily="34" charset="0"/>
              </a:rPr>
              <a:t>Thiết </a:t>
            </a:r>
            <a:r>
              <a:rPr lang="vi-VN" sz="2400" b="1" dirty="0">
                <a:solidFill>
                  <a:srgbClr val="0070C0"/>
                </a:solidFill>
                <a:latin typeface="Arial" pitchFamily="34" charset="0"/>
                <a:cs typeface="Arial" pitchFamily="34" charset="0"/>
              </a:rPr>
              <a:t>bị </a:t>
            </a:r>
            <a:r>
              <a:rPr lang="vi-VN" sz="2400" b="1" dirty="0" smtClean="0">
                <a:solidFill>
                  <a:srgbClr val="0070C0"/>
                </a:solidFill>
                <a:latin typeface="Arial" pitchFamily="34" charset="0"/>
                <a:cs typeface="Arial" pitchFamily="34" charset="0"/>
              </a:rPr>
              <a:t>lắng bụi nhiều tầng: </a:t>
            </a:r>
            <a:r>
              <a:rPr lang="vi-VN" sz="2400" b="1" dirty="0" smtClean="0">
                <a:latin typeface="Arial" pitchFamily="34" charset="0"/>
                <a:cs typeface="Arial" pitchFamily="34" charset="0"/>
              </a:rPr>
              <a:t>Tính thiết bị</a:t>
            </a:r>
          </a:p>
          <a:p>
            <a:pPr algn="just"/>
            <a:r>
              <a:rPr lang="vi-VN" sz="2400" b="1" dirty="0" smtClean="0">
                <a:latin typeface="Arial" pitchFamily="34" charset="0"/>
                <a:cs typeface="Arial" pitchFamily="34" charset="0"/>
              </a:rPr>
              <a:t>Năng suất lắng: </a:t>
            </a:r>
          </a:p>
          <a:p>
            <a:pPr algn="just"/>
            <a:endParaRPr lang="vi-VN" sz="2400" b="1" dirty="0">
              <a:latin typeface="Arial" pitchFamily="34" charset="0"/>
              <a:cs typeface="Arial" pitchFamily="34" charset="0"/>
            </a:endParaRPr>
          </a:p>
          <a:p>
            <a:pPr algn="just"/>
            <a:r>
              <a:rPr lang="vi-VN" sz="2400" dirty="0" smtClean="0">
                <a:latin typeface="Arial" pitchFamily="34" charset="0"/>
                <a:cs typeface="Arial" pitchFamily="34" charset="0"/>
              </a:rPr>
              <a:t>hoặc</a:t>
            </a:r>
          </a:p>
          <a:p>
            <a:pPr algn="just"/>
            <a:endParaRPr lang="vi-VN" sz="2400" b="1" dirty="0">
              <a:latin typeface="Arial" pitchFamily="34" charset="0"/>
              <a:cs typeface="Arial" pitchFamily="34" charset="0"/>
            </a:endParaRPr>
          </a:p>
          <a:p>
            <a:pPr algn="just"/>
            <a:r>
              <a:rPr lang="vi-VN" sz="2400" b="1" dirty="0">
                <a:latin typeface="Arial" pitchFamily="34" charset="0"/>
                <a:cs typeface="Arial" pitchFamily="34" charset="0"/>
              </a:rPr>
              <a:t>Bề mặt lắng:</a:t>
            </a:r>
          </a:p>
          <a:p>
            <a:pPr algn="just"/>
            <a:endParaRPr lang="vi-VN" sz="2400" b="1" dirty="0">
              <a:latin typeface="Arial" pitchFamily="34" charset="0"/>
              <a:cs typeface="Arial" pitchFamily="34" charset="0"/>
            </a:endParaRPr>
          </a:p>
          <a:p>
            <a:pPr algn="just"/>
            <a:endParaRPr lang="vi-VN" sz="2400" b="1" dirty="0">
              <a:latin typeface="Arial" pitchFamily="34" charset="0"/>
              <a:cs typeface="Arial" pitchFamily="34" charset="0"/>
            </a:endParaRPr>
          </a:p>
          <a:p>
            <a:pPr algn="just"/>
            <a:r>
              <a:rPr lang="vi-VN" sz="2400" dirty="0">
                <a:latin typeface="Arial" pitchFamily="34" charset="0"/>
                <a:cs typeface="Arial" pitchFamily="34" charset="0"/>
              </a:rPr>
              <a:t>L: chiều dài (quãng đường đi của dòng khí), W: chiều </a:t>
            </a:r>
            <a:r>
              <a:rPr lang="vi-VN" sz="2400" dirty="0" smtClean="0">
                <a:latin typeface="Arial" pitchFamily="34" charset="0"/>
                <a:cs typeface="Arial" pitchFamily="34" charset="0"/>
              </a:rPr>
              <a:t>rộng, </a:t>
            </a:r>
            <a:br>
              <a:rPr lang="vi-VN" sz="2400" dirty="0" smtClean="0">
                <a:latin typeface="Arial" pitchFamily="34" charset="0"/>
                <a:cs typeface="Arial" pitchFamily="34" charset="0"/>
              </a:rPr>
            </a:br>
            <a:r>
              <a:rPr lang="vi-VN" sz="2400" dirty="0" smtClean="0">
                <a:latin typeface="Arial" pitchFamily="34" charset="0"/>
                <a:cs typeface="Arial" pitchFamily="34" charset="0"/>
              </a:rPr>
              <a:t>H: chiều cao và </a:t>
            </a:r>
            <a:r>
              <a:rPr lang="vi-VN" sz="2400" dirty="0">
                <a:latin typeface="Arial" pitchFamily="34" charset="0"/>
                <a:cs typeface="Arial" pitchFamily="34" charset="0"/>
              </a:rPr>
              <a:t>n: số ngăn (tầng) lắng. Để tăng năng suất thiết bị bằng cách lắp nhiều bề mặt lắng chồng lên nhau</a:t>
            </a:r>
            <a:r>
              <a:rPr lang="vi-VN" sz="2400" dirty="0" smtClean="0">
                <a:latin typeface="Arial" pitchFamily="34" charset="0"/>
                <a:cs typeface="Arial" pitchFamily="34" charset="0"/>
              </a:rPr>
              <a:t>.</a:t>
            </a:r>
            <a:endParaRPr lang="vi-VN" sz="2400" b="1" dirty="0">
              <a:latin typeface="Arial" pitchFamily="34" charset="0"/>
              <a:cs typeface="Arial" pitchFamily="34" charset="0"/>
            </a:endParaRPr>
          </a:p>
          <a:p>
            <a:pPr algn="just"/>
            <a:r>
              <a:rPr lang="vi-VN" sz="2400" b="1" dirty="0" smtClean="0">
                <a:latin typeface="Arial" pitchFamily="34" charset="0"/>
                <a:cs typeface="Arial" pitchFamily="34" charset="0"/>
              </a:rPr>
              <a:t>Thời gian lắng: </a:t>
            </a:r>
            <a:endParaRPr lang="vi-VN" sz="2400" dirty="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52512650"/>
              </p:ext>
            </p:extLst>
          </p:nvPr>
        </p:nvGraphicFramePr>
        <p:xfrm>
          <a:off x="2516188" y="2819400"/>
          <a:ext cx="3419475" cy="1119188"/>
        </p:xfrm>
        <a:graphic>
          <a:graphicData uri="http://schemas.openxmlformats.org/presentationml/2006/ole">
            <mc:AlternateContent xmlns:mc="http://schemas.openxmlformats.org/markup-compatibility/2006">
              <mc:Choice xmlns:v="urn:schemas-microsoft-com:vml" Requires="v">
                <p:oleObj spid="_x0000_s14916" name="Equation" r:id="rId3" imgW="1435100" imgH="469900" progId="Equation.3">
                  <p:embed/>
                </p:oleObj>
              </mc:Choice>
              <mc:Fallback>
                <p:oleObj name="Equation" r:id="rId3" imgW="1435100" imgH="469900" progId="Equation.3">
                  <p:embed/>
                  <p:pic>
                    <p:nvPicPr>
                      <p:cNvPr id="0" name="Picture 5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188" y="2819400"/>
                        <a:ext cx="3419475" cy="1119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05319046"/>
              </p:ext>
            </p:extLst>
          </p:nvPr>
        </p:nvGraphicFramePr>
        <p:xfrm>
          <a:off x="2514600" y="1524000"/>
          <a:ext cx="3602037" cy="574675"/>
        </p:xfrm>
        <a:graphic>
          <a:graphicData uri="http://schemas.openxmlformats.org/presentationml/2006/ole">
            <mc:AlternateContent xmlns:mc="http://schemas.openxmlformats.org/markup-compatibility/2006">
              <mc:Choice xmlns:v="urn:schemas-microsoft-com:vml" Requires="v">
                <p:oleObj spid="_x0000_s14917" name="Equation" r:id="rId5" imgW="1511300" imgH="241300" progId="Equation.3">
                  <p:embed/>
                </p:oleObj>
              </mc:Choice>
              <mc:Fallback>
                <p:oleObj name="Equation" r:id="rId5" imgW="1511300" imgH="241300" progId="Equation.3">
                  <p:embed/>
                  <p:pic>
                    <p:nvPicPr>
                      <p:cNvPr id="0" name="Picture 56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1524000"/>
                        <a:ext cx="3602037"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71292848"/>
              </p:ext>
            </p:extLst>
          </p:nvPr>
        </p:nvGraphicFramePr>
        <p:xfrm>
          <a:off x="2557462" y="2209800"/>
          <a:ext cx="3995738" cy="604838"/>
        </p:xfrm>
        <a:graphic>
          <a:graphicData uri="http://schemas.openxmlformats.org/presentationml/2006/ole">
            <mc:AlternateContent xmlns:mc="http://schemas.openxmlformats.org/markup-compatibility/2006">
              <mc:Choice xmlns:v="urn:schemas-microsoft-com:vml" Requires="v">
                <p:oleObj spid="_x0000_s14918" name="Equation" r:id="rId7" imgW="1675673" imgH="253890" progId="Equation.3">
                  <p:embed/>
                </p:oleObj>
              </mc:Choice>
              <mc:Fallback>
                <p:oleObj name="Equation" r:id="rId7" imgW="1675673" imgH="253890" progId="Equation.3">
                  <p:embed/>
                  <p:pic>
                    <p:nvPicPr>
                      <p:cNvPr id="0" name="Picture 5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57462" y="2209800"/>
                        <a:ext cx="3995738"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07190326"/>
              </p:ext>
            </p:extLst>
          </p:nvPr>
        </p:nvGraphicFramePr>
        <p:xfrm>
          <a:off x="3048000" y="5181600"/>
          <a:ext cx="1725613" cy="1058863"/>
        </p:xfrm>
        <a:graphic>
          <a:graphicData uri="http://schemas.openxmlformats.org/presentationml/2006/ole">
            <mc:AlternateContent xmlns:mc="http://schemas.openxmlformats.org/markup-compatibility/2006">
              <mc:Choice xmlns:v="urn:schemas-microsoft-com:vml" Requires="v">
                <p:oleObj spid="_x0000_s14919" name="Equation" r:id="rId9" imgW="723586" imgH="444307" progId="Equation.3">
                  <p:embed/>
                </p:oleObj>
              </mc:Choice>
              <mc:Fallback>
                <p:oleObj name="Equation" r:id="rId9" imgW="723586" imgH="444307" progId="Equation.3">
                  <p:embed/>
                  <p:pic>
                    <p:nvPicPr>
                      <p:cNvPr id="0" name="Picture 57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5181600"/>
                        <a:ext cx="1725613" cy="105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27</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217702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4770537"/>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hệ bụi (khí + bụi)</a:t>
            </a:r>
            <a:endParaRPr lang="en-US" sz="2400" b="1" dirty="0" smtClean="0">
              <a:solidFill>
                <a:srgbClr val="FF0066"/>
              </a:solidFill>
              <a:latin typeface="Arial" pitchFamily="34" charset="0"/>
              <a:cs typeface="Arial" pitchFamily="34" charset="0"/>
            </a:endParaRPr>
          </a:p>
          <a:p>
            <a:pPr algn="just">
              <a:spcBef>
                <a:spcPts val="600"/>
              </a:spcBef>
              <a:spcAft>
                <a:spcPts val="600"/>
              </a:spcAft>
            </a:pPr>
            <a:r>
              <a:rPr lang="vi-VN" sz="2400" b="1" dirty="0" smtClean="0">
                <a:solidFill>
                  <a:srgbClr val="0070C0"/>
                </a:solidFill>
                <a:latin typeface="Arial" pitchFamily="34" charset="0"/>
                <a:cs typeface="Arial" pitchFamily="34" charset="0"/>
              </a:rPr>
              <a:t>Thiết </a:t>
            </a:r>
            <a:r>
              <a:rPr lang="vi-VN" sz="2400" b="1" dirty="0">
                <a:solidFill>
                  <a:srgbClr val="0070C0"/>
                </a:solidFill>
                <a:latin typeface="Arial" pitchFamily="34" charset="0"/>
                <a:cs typeface="Arial" pitchFamily="34" charset="0"/>
              </a:rPr>
              <a:t>bị </a:t>
            </a:r>
            <a:r>
              <a:rPr lang="vi-VN" sz="2400" b="1" dirty="0" smtClean="0">
                <a:solidFill>
                  <a:srgbClr val="0070C0"/>
                </a:solidFill>
                <a:latin typeface="Arial" pitchFamily="34" charset="0"/>
                <a:cs typeface="Arial" pitchFamily="34" charset="0"/>
              </a:rPr>
              <a:t>lắng bụi nhiều tầng: </a:t>
            </a:r>
            <a:r>
              <a:rPr lang="vi-VN" sz="2400" b="1" dirty="0" smtClean="0">
                <a:latin typeface="Arial" pitchFamily="34" charset="0"/>
                <a:cs typeface="Arial" pitchFamily="34" charset="0"/>
              </a:rPr>
              <a:t>Tính thiết bị</a:t>
            </a:r>
          </a:p>
          <a:p>
            <a:pPr algn="just">
              <a:spcBef>
                <a:spcPts val="600"/>
              </a:spcBef>
              <a:spcAft>
                <a:spcPts val="600"/>
              </a:spcAft>
            </a:pPr>
            <a:r>
              <a:rPr lang="vi-VN" sz="2400" b="1" dirty="0" smtClean="0">
                <a:solidFill>
                  <a:srgbClr val="FF6600"/>
                </a:solidFill>
                <a:latin typeface="Arial" pitchFamily="34" charset="0"/>
                <a:cs typeface="Arial" pitchFamily="34" charset="0"/>
              </a:rPr>
              <a:t>Kích thước thiết bị lắng: </a:t>
            </a:r>
          </a:p>
          <a:p>
            <a:pPr marL="342900" indent="-342900" algn="just">
              <a:spcBef>
                <a:spcPts val="600"/>
              </a:spcBef>
              <a:spcAft>
                <a:spcPts val="600"/>
              </a:spcAft>
              <a:buFont typeface="Wingdings" pitchFamily="2" charset="2"/>
              <a:buChar char="§"/>
            </a:pPr>
            <a:r>
              <a:rPr lang="vi-VN" sz="2400" dirty="0" smtClean="0">
                <a:latin typeface="Arial" pitchFamily="34" charset="0"/>
                <a:cs typeface="Arial" pitchFamily="34" charset="0"/>
              </a:rPr>
              <a:t>Chọn chiều dài, L (theo giá trị tốc độ dòng hỗn hợp, v</a:t>
            </a:r>
            <a:r>
              <a:rPr lang="vi-VN" sz="2400" baseline="-25000" dirty="0" smtClean="0">
                <a:latin typeface="Arial" pitchFamily="34" charset="0"/>
                <a:cs typeface="Arial" pitchFamily="34" charset="0"/>
              </a:rPr>
              <a:t>m</a:t>
            </a:r>
            <a:r>
              <a:rPr lang="vi-VN" sz="2400" dirty="0" smtClean="0">
                <a:latin typeface="Arial" pitchFamily="34" charset="0"/>
                <a:cs typeface="Arial" pitchFamily="34" charset="0"/>
              </a:rPr>
              <a:t>)</a:t>
            </a:r>
          </a:p>
          <a:p>
            <a:pPr marL="342900" indent="-342900" algn="just">
              <a:buFont typeface="Wingdings" pitchFamily="2" charset="2"/>
              <a:buChar char="§"/>
            </a:pPr>
            <a:r>
              <a:rPr lang="vi-VN" sz="2400" dirty="0" smtClean="0">
                <a:latin typeface="Arial" pitchFamily="34" charset="0"/>
                <a:cs typeface="Arial" pitchFamily="34" charset="0"/>
              </a:rPr>
              <a:t>Tính chiều rộng, W</a:t>
            </a:r>
          </a:p>
          <a:p>
            <a:pPr marL="342900" indent="-342900" algn="just">
              <a:buFont typeface="Wingdings" pitchFamily="2" charset="2"/>
              <a:buChar char="§"/>
            </a:pPr>
            <a:endParaRPr lang="vi-VN" sz="2400" dirty="0">
              <a:latin typeface="Arial" pitchFamily="34" charset="0"/>
              <a:cs typeface="Arial" pitchFamily="34" charset="0"/>
            </a:endParaRPr>
          </a:p>
          <a:p>
            <a:pPr marL="342900" indent="-342900" algn="just">
              <a:buFont typeface="Wingdings" pitchFamily="2" charset="2"/>
              <a:buChar char="§"/>
            </a:pPr>
            <a:endParaRPr lang="vi-VN" sz="2400" dirty="0" smtClean="0">
              <a:latin typeface="Arial" pitchFamily="34" charset="0"/>
              <a:cs typeface="Arial" pitchFamily="34" charset="0"/>
            </a:endParaRPr>
          </a:p>
          <a:p>
            <a:pPr marL="342900" indent="-342900" algn="just">
              <a:buFont typeface="Wingdings" pitchFamily="2" charset="2"/>
              <a:buChar char="§"/>
            </a:pPr>
            <a:r>
              <a:rPr lang="vi-VN" sz="2400" dirty="0" smtClean="0">
                <a:latin typeface="Arial" pitchFamily="34" charset="0"/>
                <a:cs typeface="Arial" pitchFamily="34" charset="0"/>
              </a:rPr>
              <a:t>Chọn chiều cao ngăn lắng, h</a:t>
            </a:r>
          </a:p>
          <a:p>
            <a:pPr marL="342900" indent="-342900" algn="just">
              <a:spcBef>
                <a:spcPts val="600"/>
              </a:spcBef>
              <a:spcAft>
                <a:spcPts val="600"/>
              </a:spcAft>
              <a:buFont typeface="Wingdings" pitchFamily="2" charset="2"/>
              <a:buChar char="§"/>
            </a:pPr>
            <a:r>
              <a:rPr lang="vi-VN" sz="2400" dirty="0" smtClean="0">
                <a:latin typeface="Arial" pitchFamily="34" charset="0"/>
                <a:cs typeface="Arial" pitchFamily="34" charset="0"/>
              </a:rPr>
              <a:t>Tính chiều cao thiết bị, H = n(h +</a:t>
            </a:r>
            <a:r>
              <a:rPr lang="vi-VN" sz="2400" dirty="0" smtClean="0">
                <a:latin typeface="Arial" pitchFamily="34" charset="0"/>
                <a:cs typeface="Arial" pitchFamily="34" charset="0"/>
                <a:sym typeface="Symbol"/>
              </a:rPr>
              <a:t>), m</a:t>
            </a:r>
          </a:p>
          <a:p>
            <a:pPr algn="just"/>
            <a:r>
              <a:rPr lang="vi-VN" sz="2400" dirty="0" smtClean="0">
                <a:latin typeface="Arial" pitchFamily="34" charset="0"/>
                <a:cs typeface="Arial" pitchFamily="34" charset="0"/>
                <a:sym typeface="Symbol"/>
              </a:rPr>
              <a:t>                                    : chiều dày ngăn lắng, m</a:t>
            </a:r>
            <a:endParaRPr lang="vi-VN" sz="2400" dirty="0" smtClean="0">
              <a:latin typeface="Arial" pitchFamily="34" charset="0"/>
              <a:cs typeface="Arial" pitchFamily="34" charset="0"/>
            </a:endParaRPr>
          </a:p>
          <a:p>
            <a:pPr algn="just"/>
            <a:r>
              <a:rPr lang="vi-VN" sz="2400" dirty="0" smtClean="0">
                <a:latin typeface="Arial" pitchFamily="34" charset="0"/>
                <a:cs typeface="Arial" pitchFamily="34" charset="0"/>
              </a:rPr>
              <a:t> </a:t>
            </a:r>
            <a:endParaRPr lang="vi-VN" sz="2400" dirty="0">
              <a:latin typeface="Arial" pitchFamily="34" charset="0"/>
              <a:cs typeface="Arial"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341850463"/>
              </p:ext>
            </p:extLst>
          </p:nvPr>
        </p:nvGraphicFramePr>
        <p:xfrm>
          <a:off x="3200400" y="2644775"/>
          <a:ext cx="1635125" cy="936625"/>
        </p:xfrm>
        <a:graphic>
          <a:graphicData uri="http://schemas.openxmlformats.org/presentationml/2006/ole">
            <mc:AlternateContent xmlns:mc="http://schemas.openxmlformats.org/markup-compatibility/2006">
              <mc:Choice xmlns:v="urn:schemas-microsoft-com:vml" Requires="v">
                <p:oleObj spid="_x0000_s15504" name="Equation" r:id="rId3" imgW="685800" imgH="393700" progId="Equation.3">
                  <p:embed/>
                </p:oleObj>
              </mc:Choice>
              <mc:Fallback>
                <p:oleObj name="Equation" r:id="rId3" imgW="685800" imgH="393700" progId="Equation.3">
                  <p:embed/>
                  <p:pic>
                    <p:nvPicPr>
                      <p:cNvPr id="0" name="Picture 1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644775"/>
                        <a:ext cx="163512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28</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2513315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7048083"/>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huyền phù (lỏng + rắn)</a:t>
            </a:r>
            <a:endParaRPr lang="en-US" sz="2400" b="1" dirty="0" smtClean="0">
              <a:solidFill>
                <a:srgbClr val="FF0066"/>
              </a:solidFill>
              <a:latin typeface="Arial" pitchFamily="34" charset="0"/>
              <a:cs typeface="Arial" pitchFamily="34" charset="0"/>
            </a:endParaRPr>
          </a:p>
          <a:p>
            <a:pPr algn="just">
              <a:spcBef>
                <a:spcPts val="600"/>
              </a:spcBef>
            </a:pPr>
            <a:r>
              <a:rPr lang="vi-VN" sz="2400" b="1" dirty="0" smtClean="0">
                <a:solidFill>
                  <a:srgbClr val="FF6600"/>
                </a:solidFill>
                <a:latin typeface="Arial" pitchFamily="34" charset="0"/>
                <a:cs typeface="Arial" pitchFamily="34" charset="0"/>
              </a:rPr>
              <a:t>Phân loại: </a:t>
            </a:r>
            <a:r>
              <a:rPr lang="vi-VN" sz="2400" dirty="0" smtClean="0">
                <a:latin typeface="Arial" pitchFamily="34" charset="0"/>
                <a:cs typeface="Arial" pitchFamily="34" charset="0"/>
              </a:rPr>
              <a:t>dựa trên phương thức hoạt động</a:t>
            </a:r>
          </a:p>
          <a:p>
            <a:pPr algn="just">
              <a:spcBef>
                <a:spcPts val="600"/>
              </a:spcBef>
            </a:pPr>
            <a:r>
              <a:rPr lang="vi-VN" sz="2400" b="1" dirty="0" smtClean="0">
                <a:solidFill>
                  <a:srgbClr val="FF6600"/>
                </a:solidFill>
                <a:latin typeface="Arial" pitchFamily="34" charset="0"/>
                <a:cs typeface="Arial" pitchFamily="34" charset="0"/>
              </a:rPr>
              <a:t>Thiết bị lắng gián đoạn: </a:t>
            </a:r>
            <a:endParaRPr lang="en-US" sz="2400" b="1" dirty="0" smtClean="0">
              <a:solidFill>
                <a:srgbClr val="FF6600"/>
              </a:solidFill>
              <a:latin typeface="Arial" pitchFamily="34" charset="0"/>
              <a:cs typeface="Arial" pitchFamily="34" charset="0"/>
            </a:endParaRPr>
          </a:p>
          <a:p>
            <a:pPr algn="just">
              <a:spcBef>
                <a:spcPts val="600"/>
              </a:spcBef>
            </a:pPr>
            <a:r>
              <a:rPr lang="en-US" sz="2400" b="1" i="1" dirty="0" err="1" smtClean="0">
                <a:latin typeface="Arial" pitchFamily="34" charset="0"/>
                <a:cs typeface="Arial" pitchFamily="34" charset="0"/>
              </a:rPr>
              <a:t>Nguyên</a:t>
            </a:r>
            <a:r>
              <a:rPr lang="en-US" sz="2400" b="1" i="1" dirty="0" smtClean="0">
                <a:latin typeface="Arial" pitchFamily="34" charset="0"/>
                <a:cs typeface="Arial" pitchFamily="34" charset="0"/>
              </a:rPr>
              <a:t> </a:t>
            </a:r>
            <a:r>
              <a:rPr lang="en-US" sz="2400" b="1" i="1" dirty="0" err="1" smtClean="0">
                <a:latin typeface="Arial" pitchFamily="34" charset="0"/>
                <a:cs typeface="Arial" pitchFamily="34" charset="0"/>
              </a:rPr>
              <a:t>tắc</a:t>
            </a:r>
            <a:r>
              <a:rPr lang="en-US" sz="2400" b="1" i="1" dirty="0" smtClean="0">
                <a:latin typeface="Arial" pitchFamily="34" charset="0"/>
                <a:cs typeface="Arial" pitchFamily="34" charset="0"/>
              </a:rPr>
              <a:t> </a:t>
            </a:r>
            <a:r>
              <a:rPr lang="en-US" sz="2400" b="1" i="1" dirty="0" err="1" smtClean="0">
                <a:latin typeface="Arial" pitchFamily="34" charset="0"/>
                <a:cs typeface="Arial" pitchFamily="34" charset="0"/>
              </a:rPr>
              <a:t>làm</a:t>
            </a:r>
            <a:r>
              <a:rPr lang="en-US" sz="2400" b="1" i="1" dirty="0" smtClean="0">
                <a:latin typeface="Arial" pitchFamily="34" charset="0"/>
                <a:cs typeface="Arial" pitchFamily="34" charset="0"/>
              </a:rPr>
              <a:t> </a:t>
            </a:r>
            <a:r>
              <a:rPr lang="en-US" sz="2400" b="1" i="1" dirty="0" err="1" smtClean="0">
                <a:latin typeface="Arial" pitchFamily="34" charset="0"/>
                <a:cs typeface="Arial" pitchFamily="34" charset="0"/>
              </a:rPr>
              <a:t>việc</a:t>
            </a:r>
            <a:r>
              <a:rPr lang="en-US" sz="2400" b="1" i="1" dirty="0" smtClean="0">
                <a:latin typeface="Arial" pitchFamily="34" charset="0"/>
                <a:cs typeface="Arial" pitchFamily="34" charset="0"/>
              </a:rPr>
              <a:t>: </a:t>
            </a:r>
            <a:r>
              <a:rPr lang="vi-VN" sz="2400" dirty="0" smtClean="0">
                <a:latin typeface="Arial" pitchFamily="34" charset="0"/>
                <a:cs typeface="Arial" pitchFamily="34" charset="0"/>
              </a:rPr>
              <a:t>huyền phù được đưa vào thiết bị, chờ các hạt lắng xuống đáy, tháo hết nước trong ở phần trên và mở đáy tháo cặn.</a:t>
            </a:r>
            <a:endParaRPr lang="en-US" sz="2400" b="1" dirty="0" smtClean="0">
              <a:solidFill>
                <a:srgbClr val="FF6600"/>
              </a:solidFill>
              <a:latin typeface="Arial" pitchFamily="34" charset="0"/>
              <a:cs typeface="Arial" pitchFamily="34" charset="0"/>
            </a:endParaRPr>
          </a:p>
          <a:p>
            <a:pPr algn="just"/>
            <a:r>
              <a:rPr lang="en-US" sz="2400" b="1" i="1" dirty="0" err="1" smtClean="0">
                <a:latin typeface="Arial" pitchFamily="34" charset="0"/>
                <a:cs typeface="Arial" pitchFamily="34" charset="0"/>
              </a:rPr>
              <a:t>Nhược</a:t>
            </a:r>
            <a:r>
              <a:rPr lang="en-US" sz="2400" b="1" i="1" dirty="0" smtClean="0">
                <a:latin typeface="Arial" pitchFamily="34" charset="0"/>
                <a:cs typeface="Arial" pitchFamily="34" charset="0"/>
              </a:rPr>
              <a:t> </a:t>
            </a:r>
            <a:r>
              <a:rPr lang="en-US" sz="2400" b="1" i="1" dirty="0" err="1" smtClean="0">
                <a:latin typeface="Arial" pitchFamily="34" charset="0"/>
                <a:cs typeface="Arial" pitchFamily="34" charset="0"/>
              </a:rPr>
              <a:t>điểm</a:t>
            </a:r>
            <a:r>
              <a:rPr lang="en-US" sz="2400" b="1" i="1" dirty="0" smtClean="0">
                <a:latin typeface="Arial" pitchFamily="34" charset="0"/>
                <a:cs typeface="Arial" pitchFamily="34" charset="0"/>
              </a:rPr>
              <a:t>: </a:t>
            </a:r>
            <a:r>
              <a:rPr lang="en-US" sz="2400" dirty="0" err="1" smtClean="0">
                <a:latin typeface="Arial" pitchFamily="34" charset="0"/>
                <a:cs typeface="Arial" pitchFamily="34" charset="0"/>
              </a:rPr>
              <a:t>năng</a:t>
            </a:r>
            <a:r>
              <a:rPr lang="en-US" sz="2400" dirty="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thời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gian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lâu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thiết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chiếm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nhiều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diện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tích</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a:p>
            <a:pPr algn="just"/>
            <a:r>
              <a:rPr lang="en-US" sz="2400" b="1" dirty="0" err="1" smtClean="0">
                <a:solidFill>
                  <a:srgbClr val="006666"/>
                </a:solidFill>
                <a:latin typeface="Arial" pitchFamily="34" charset="0"/>
                <a:cs typeface="Arial" pitchFamily="34" charset="0"/>
              </a:rPr>
              <a:t>Tính</a:t>
            </a:r>
            <a:r>
              <a:rPr lang="en-US" sz="2400" b="1" dirty="0" smtClean="0">
                <a:solidFill>
                  <a:srgbClr val="006666"/>
                </a:solidFill>
                <a:latin typeface="Arial" pitchFamily="34" charset="0"/>
                <a:cs typeface="Arial" pitchFamily="34" charset="0"/>
              </a:rPr>
              <a:t> </a:t>
            </a:r>
            <a:r>
              <a:rPr lang="en-US" sz="2400" b="1" dirty="0" err="1" smtClean="0">
                <a:solidFill>
                  <a:srgbClr val="006666"/>
                </a:solidFill>
                <a:latin typeface="Arial" pitchFamily="34" charset="0"/>
                <a:cs typeface="Arial" pitchFamily="34" charset="0"/>
              </a:rPr>
              <a:t>thông</a:t>
            </a:r>
            <a:r>
              <a:rPr lang="en-US" sz="2400" b="1" dirty="0" smtClean="0">
                <a:solidFill>
                  <a:srgbClr val="006666"/>
                </a:solidFill>
                <a:latin typeface="Arial" pitchFamily="34" charset="0"/>
                <a:cs typeface="Arial" pitchFamily="34" charset="0"/>
              </a:rPr>
              <a:t> </a:t>
            </a:r>
            <a:r>
              <a:rPr lang="en-US" sz="2400" b="1" dirty="0" err="1" smtClean="0">
                <a:solidFill>
                  <a:srgbClr val="006666"/>
                </a:solidFill>
                <a:latin typeface="Arial" pitchFamily="34" charset="0"/>
                <a:cs typeface="Arial" pitchFamily="34" charset="0"/>
              </a:rPr>
              <a:t>số</a:t>
            </a:r>
            <a:r>
              <a:rPr lang="en-US" sz="2400" b="1" dirty="0" smtClean="0">
                <a:solidFill>
                  <a:srgbClr val="006666"/>
                </a:solidFill>
                <a:latin typeface="Arial" pitchFamily="34" charset="0"/>
                <a:cs typeface="Arial" pitchFamily="34" charset="0"/>
              </a:rPr>
              <a:t> </a:t>
            </a:r>
            <a:r>
              <a:rPr lang="en-US" sz="2400" b="1" dirty="0" err="1" smtClean="0">
                <a:solidFill>
                  <a:srgbClr val="006666"/>
                </a:solidFill>
                <a:latin typeface="Arial" pitchFamily="34" charset="0"/>
                <a:cs typeface="Arial" pitchFamily="34" charset="0"/>
              </a:rPr>
              <a:t>thiết</a:t>
            </a:r>
            <a:r>
              <a:rPr lang="en-US" sz="2400" b="1" dirty="0" smtClean="0">
                <a:solidFill>
                  <a:srgbClr val="006666"/>
                </a:solidFill>
                <a:latin typeface="Arial" pitchFamily="34" charset="0"/>
                <a:cs typeface="Arial" pitchFamily="34" charset="0"/>
              </a:rPr>
              <a:t> </a:t>
            </a:r>
            <a:r>
              <a:rPr lang="en-US" sz="2400" b="1" dirty="0" err="1" smtClean="0">
                <a:solidFill>
                  <a:srgbClr val="006666"/>
                </a:solidFill>
                <a:latin typeface="Arial" pitchFamily="34" charset="0"/>
                <a:cs typeface="Arial" pitchFamily="34" charset="0"/>
              </a:rPr>
              <a:t>bị</a:t>
            </a:r>
            <a:endParaRPr lang="en-US" sz="2400" b="1" dirty="0" smtClean="0">
              <a:solidFill>
                <a:srgbClr val="006666"/>
              </a:solidFill>
              <a:latin typeface="Arial" pitchFamily="34" charset="0"/>
              <a:cs typeface="Arial" pitchFamily="34" charset="0"/>
            </a:endParaRPr>
          </a:p>
          <a:p>
            <a:pPr algn="just"/>
            <a:r>
              <a:rPr lang="en-US" sz="2400" b="1" dirty="0" err="1" smtClean="0">
                <a:latin typeface="Arial" pitchFamily="34" charset="0"/>
                <a:cs typeface="Arial" pitchFamily="34" charset="0"/>
              </a:rPr>
              <a:t>Vận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tốc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p>
          <a:p>
            <a:pPr algn="just"/>
            <a:endParaRPr lang="en-US" sz="2400" b="1" dirty="0">
              <a:latin typeface="Arial" pitchFamily="34" charset="0"/>
              <a:cs typeface="Arial" pitchFamily="34" charset="0"/>
              <a:sym typeface="Symbol"/>
            </a:endParaRPr>
          </a:p>
          <a:p>
            <a:pPr algn="just"/>
            <a:r>
              <a:rPr lang="en-US" sz="2400" b="1" dirty="0" smtClean="0">
                <a:latin typeface="Arial" pitchFamily="34" charset="0"/>
                <a:cs typeface="Arial" pitchFamily="34" charset="0"/>
                <a:sym typeface="Wingdings" pitchFamily="2" charset="2"/>
              </a:rPr>
              <a:t></a:t>
            </a:r>
            <a:r>
              <a:rPr lang="en-US" sz="2400" dirty="0" smtClean="0">
                <a:latin typeface="Arial" pitchFamily="34" charset="0"/>
                <a:cs typeface="Arial" pitchFamily="34" charset="0"/>
                <a:sym typeface="Symbol"/>
              </a:rPr>
              <a:t></a:t>
            </a:r>
            <a:r>
              <a:rPr lang="en-US" sz="2400" baseline="-25000" dirty="0">
                <a:latin typeface="Arial" pitchFamily="34" charset="0"/>
                <a:cs typeface="Arial" pitchFamily="34" charset="0"/>
                <a:sym typeface="Symbol"/>
              </a:rPr>
              <a:t>p</a:t>
            </a:r>
            <a:r>
              <a:rPr lang="en-US" sz="2400" dirty="0">
                <a:latin typeface="Arial" pitchFamily="34" charset="0"/>
                <a:cs typeface="Arial" pitchFamily="34" charset="0"/>
                <a:sym typeface="Symbol"/>
              </a:rPr>
              <a:t> &gt; </a:t>
            </a:r>
            <a:r>
              <a:rPr lang="en-US" sz="2400" baseline="-25000" dirty="0">
                <a:latin typeface="Arial" pitchFamily="34" charset="0"/>
                <a:cs typeface="Arial" pitchFamily="34" charset="0"/>
                <a:sym typeface="Symbol"/>
              </a:rPr>
              <a:t>f</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lắng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chìm</a:t>
            </a:r>
            <a:r>
              <a:rPr lang="en-US" sz="2400" dirty="0">
                <a:latin typeface="Arial" pitchFamily="34" charset="0"/>
                <a:cs typeface="Arial" pitchFamily="34" charset="0"/>
                <a:sym typeface="Symbol"/>
              </a:rPr>
              <a:t> </a:t>
            </a:r>
            <a:r>
              <a:rPr lang="en-US" sz="2400" dirty="0">
                <a:latin typeface="Arial" pitchFamily="34" charset="0"/>
                <a:cs typeface="Arial" pitchFamily="34" charset="0"/>
              </a:rPr>
              <a:t>v</a:t>
            </a:r>
            <a:r>
              <a:rPr lang="vi-VN" sz="2400" dirty="0">
                <a:latin typeface="Arial" pitchFamily="34" charset="0"/>
                <a:cs typeface="Arial" pitchFamily="34" charset="0"/>
              </a:rPr>
              <a:t>à </a:t>
            </a:r>
            <a:r>
              <a:rPr lang="en-US" sz="2400" dirty="0">
                <a:latin typeface="Arial" pitchFamily="34" charset="0"/>
                <a:cs typeface="Arial" pitchFamily="34" charset="0"/>
                <a:sym typeface="Symbol"/>
              </a:rPr>
              <a:t></a:t>
            </a:r>
            <a:r>
              <a:rPr lang="en-US" sz="2400" baseline="-25000" dirty="0">
                <a:latin typeface="Arial" pitchFamily="34" charset="0"/>
                <a:cs typeface="Arial" pitchFamily="34" charset="0"/>
                <a:sym typeface="Symbol"/>
              </a:rPr>
              <a:t>p</a:t>
            </a:r>
            <a:r>
              <a:rPr lang="en-US" sz="2400" dirty="0">
                <a:latin typeface="Arial" pitchFamily="34" charset="0"/>
                <a:cs typeface="Arial" pitchFamily="34" charset="0"/>
                <a:sym typeface="Symbol"/>
              </a:rPr>
              <a:t> </a:t>
            </a:r>
            <a:r>
              <a:rPr lang="vi-VN" sz="2400" dirty="0">
                <a:latin typeface="Arial" pitchFamily="34" charset="0"/>
                <a:cs typeface="Arial" pitchFamily="34" charset="0"/>
                <a:sym typeface="Symbol"/>
              </a:rPr>
              <a:t>&lt;</a:t>
            </a:r>
            <a:r>
              <a:rPr lang="en-US" sz="2400" dirty="0">
                <a:latin typeface="Arial" pitchFamily="34" charset="0"/>
                <a:cs typeface="Arial" pitchFamily="34" charset="0"/>
                <a:sym typeface="Symbol"/>
              </a:rPr>
              <a:t> </a:t>
            </a:r>
            <a:r>
              <a:rPr lang="en-US" sz="2400" baseline="-25000" dirty="0">
                <a:latin typeface="Arial" pitchFamily="34" charset="0"/>
                <a:cs typeface="Arial" pitchFamily="34" charset="0"/>
                <a:sym typeface="Symbol"/>
              </a:rPr>
              <a:t>f</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lắng</a:t>
            </a:r>
            <a:r>
              <a:rPr lang="en-US" sz="2400" dirty="0">
                <a:latin typeface="Arial" pitchFamily="34" charset="0"/>
                <a:cs typeface="Arial" pitchFamily="34" charset="0"/>
                <a:sym typeface="Symbol"/>
              </a:rPr>
              <a:t> </a:t>
            </a:r>
            <a:r>
              <a:rPr lang="vi-VN" sz="2400" dirty="0">
                <a:latin typeface="Arial" pitchFamily="34" charset="0"/>
                <a:cs typeface="Arial" pitchFamily="34" charset="0"/>
                <a:sym typeface="Symbol"/>
              </a:rPr>
              <a:t>nổi</a:t>
            </a:r>
          </a:p>
          <a:p>
            <a:pPr algn="just">
              <a:spcBef>
                <a:spcPts val="600"/>
              </a:spcBef>
            </a:pPr>
            <a:r>
              <a:rPr lang="vi-VN" sz="2400" b="1" dirty="0">
                <a:latin typeface="Arial" pitchFamily="34" charset="0"/>
                <a:cs typeface="Arial" pitchFamily="34" charset="0"/>
                <a:sym typeface="Symbol"/>
              </a:rPr>
              <a:t>Bề mặt </a:t>
            </a:r>
            <a:r>
              <a:rPr lang="vi-VN" sz="2400" b="1" dirty="0" smtClean="0">
                <a:latin typeface="Arial" pitchFamily="34" charset="0"/>
                <a:cs typeface="Arial" pitchFamily="34" charset="0"/>
                <a:sym typeface="Symbol"/>
              </a:rPr>
              <a:t>lắng</a:t>
            </a:r>
            <a:r>
              <a:rPr lang="en-US" sz="2400" b="1" dirty="0" smtClean="0">
                <a:latin typeface="Arial" pitchFamily="34" charset="0"/>
                <a:cs typeface="Arial" pitchFamily="34" charset="0"/>
                <a:sym typeface="Symbol"/>
              </a:rPr>
              <a:t>:</a:t>
            </a:r>
          </a:p>
          <a:p>
            <a:pPr algn="just"/>
            <a:endParaRPr lang="en-US" sz="2400" b="1" dirty="0">
              <a:latin typeface="Arial" pitchFamily="34" charset="0"/>
              <a:cs typeface="Arial" pitchFamily="34" charset="0"/>
              <a:sym typeface="Symbol"/>
            </a:endParaRPr>
          </a:p>
          <a:p>
            <a:pPr algn="just"/>
            <a:endParaRPr lang="en-US" sz="2400" b="1" dirty="0" smtClean="0">
              <a:latin typeface="Arial" pitchFamily="34" charset="0"/>
              <a:cs typeface="Arial" pitchFamily="34" charset="0"/>
              <a:sym typeface="Symbol"/>
            </a:endParaRPr>
          </a:p>
          <a:p>
            <a:pPr algn="just"/>
            <a:r>
              <a:rPr lang="vi-VN" sz="2400" b="1" dirty="0" smtClean="0">
                <a:latin typeface="Arial" pitchFamily="34" charset="0"/>
                <a:cs typeface="Arial" pitchFamily="34" charset="0"/>
                <a:sym typeface="Symbol"/>
              </a:rPr>
              <a:t>Thể </a:t>
            </a:r>
            <a:r>
              <a:rPr lang="vi-VN" sz="2400" b="1" dirty="0">
                <a:latin typeface="Arial" pitchFamily="34" charset="0"/>
                <a:cs typeface="Arial" pitchFamily="34" charset="0"/>
                <a:sym typeface="Symbol"/>
              </a:rPr>
              <a:t>tích huyền phù trong thiết </a:t>
            </a:r>
            <a:r>
              <a:rPr lang="vi-VN" sz="2400" b="1" dirty="0" smtClean="0">
                <a:latin typeface="Arial" pitchFamily="34" charset="0"/>
                <a:cs typeface="Arial" pitchFamily="34" charset="0"/>
                <a:sym typeface="Symbol"/>
              </a:rPr>
              <a:t>bị</a:t>
            </a:r>
            <a:r>
              <a:rPr lang="en-US" sz="2400" b="1" dirty="0" smtClean="0">
                <a:latin typeface="Arial" pitchFamily="34" charset="0"/>
                <a:cs typeface="Arial" pitchFamily="34" charset="0"/>
                <a:sym typeface="Symbol"/>
              </a:rPr>
              <a:t>:</a:t>
            </a:r>
            <a:r>
              <a:rPr lang="vi-VN" sz="2400" b="1" dirty="0" smtClean="0">
                <a:latin typeface="Arial" pitchFamily="34" charset="0"/>
                <a:cs typeface="Arial" pitchFamily="34" charset="0"/>
                <a:sym typeface="Symbol"/>
              </a:rPr>
              <a:t> </a:t>
            </a:r>
            <a:endParaRPr lang="vi-VN" sz="2400" b="1" dirty="0">
              <a:latin typeface="Arial" pitchFamily="34" charset="0"/>
              <a:cs typeface="Arial" pitchFamily="34" charset="0"/>
              <a:sym typeface="Symbol"/>
            </a:endParaRPr>
          </a:p>
          <a:p>
            <a:pPr algn="just"/>
            <a:endParaRPr lang="vi-VN" sz="2400" b="1" dirty="0">
              <a:latin typeface="Arial" pitchFamily="34" charset="0"/>
              <a:cs typeface="Arial" pitchFamily="34" charset="0"/>
              <a:sym typeface="Symbol"/>
            </a:endParaRPr>
          </a:p>
          <a:p>
            <a:pPr algn="just"/>
            <a:endParaRPr lang="en-US" sz="2400" b="1" dirty="0" smtClean="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720722949"/>
              </p:ext>
            </p:extLst>
          </p:nvPr>
        </p:nvGraphicFramePr>
        <p:xfrm>
          <a:off x="2139950" y="4014788"/>
          <a:ext cx="2676525" cy="668337"/>
        </p:xfrm>
        <a:graphic>
          <a:graphicData uri="http://schemas.openxmlformats.org/presentationml/2006/ole">
            <mc:AlternateContent xmlns:mc="http://schemas.openxmlformats.org/markup-compatibility/2006">
              <mc:Choice xmlns:v="urn:schemas-microsoft-com:vml" Requires="v">
                <p:oleObj spid="_x0000_s18845" name="Equation" r:id="rId3" imgW="965200" imgH="241300" progId="Equation.3">
                  <p:embed/>
                </p:oleObj>
              </mc:Choice>
              <mc:Fallback>
                <p:oleObj name="Equation" r:id="rId3" imgW="965200" imgH="241300" progId="Equation.3">
                  <p:embed/>
                  <p:pic>
                    <p:nvPicPr>
                      <p:cNvPr id="0" name="Picture 4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9950" y="4014788"/>
                        <a:ext cx="2676525" cy="668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7843072"/>
              </p:ext>
            </p:extLst>
          </p:nvPr>
        </p:nvGraphicFramePr>
        <p:xfrm>
          <a:off x="2165350" y="5221288"/>
          <a:ext cx="1792288" cy="1103312"/>
        </p:xfrm>
        <a:graphic>
          <a:graphicData uri="http://schemas.openxmlformats.org/presentationml/2006/ole">
            <mc:AlternateContent xmlns:mc="http://schemas.openxmlformats.org/markup-compatibility/2006">
              <mc:Choice xmlns:v="urn:schemas-microsoft-com:vml" Requires="v">
                <p:oleObj spid="_x0000_s18846" name="Equation" r:id="rId5" imgW="761669" imgH="469696" progId="Equation.3">
                  <p:embed/>
                </p:oleObj>
              </mc:Choice>
              <mc:Fallback>
                <p:oleObj name="Equation" r:id="rId5" imgW="761669" imgH="469696" progId="Equation.3">
                  <p:embed/>
                  <p:pic>
                    <p:nvPicPr>
                      <p:cNvPr id="0" name="Picture 40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5350" y="5221288"/>
                        <a:ext cx="1792288" cy="1103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12732771"/>
              </p:ext>
            </p:extLst>
          </p:nvPr>
        </p:nvGraphicFramePr>
        <p:xfrm>
          <a:off x="5029200" y="6292850"/>
          <a:ext cx="1462087" cy="565150"/>
        </p:xfrm>
        <a:graphic>
          <a:graphicData uri="http://schemas.openxmlformats.org/presentationml/2006/ole">
            <mc:AlternateContent xmlns:mc="http://schemas.openxmlformats.org/markup-compatibility/2006">
              <mc:Choice xmlns:v="urn:schemas-microsoft-com:vml" Requires="v">
                <p:oleObj spid="_x0000_s18847" name="Equation" r:id="rId7" imgW="622030" imgH="241195" progId="Equation.3">
                  <p:embed/>
                </p:oleObj>
              </mc:Choice>
              <mc:Fallback>
                <p:oleObj name="Equation" r:id="rId7" imgW="622030" imgH="241195" progId="Equation.3">
                  <p:embed/>
                  <p:pic>
                    <p:nvPicPr>
                      <p:cNvPr id="0" name="Picture 40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9200" y="6292850"/>
                        <a:ext cx="1462087" cy="56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29</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5685455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9.0</a:t>
            </a:r>
            <a:r>
              <a:rPr lang="vi-VN" sz="3200" b="1" dirty="0" smtClean="0">
                <a:solidFill>
                  <a:srgbClr val="0000FF"/>
                </a:solidFill>
                <a:latin typeface="Arial" pitchFamily="34" charset="0"/>
                <a:cs typeface="Arial" pitchFamily="34" charset="0"/>
              </a:rPr>
              <a:t> </a:t>
            </a:r>
            <a:r>
              <a:rPr lang="en-US" sz="3200" b="1" dirty="0" smtClean="0">
                <a:solidFill>
                  <a:srgbClr val="0000FF"/>
                </a:solidFill>
                <a:latin typeface="Arial" pitchFamily="34" charset="0"/>
                <a:cs typeface="Arial" pitchFamily="34" charset="0"/>
              </a:rPr>
              <a:t>Hệ </a:t>
            </a:r>
            <a:r>
              <a:rPr lang="en-US" sz="3200" b="1" dirty="0" err="1" smtClean="0">
                <a:solidFill>
                  <a:srgbClr val="0000FF"/>
                </a:solidFill>
                <a:latin typeface="Arial" pitchFamily="34" charset="0"/>
                <a:cs typeface="Arial" pitchFamily="34" charset="0"/>
              </a:rPr>
              <a:t>không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đồng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nhất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573053"/>
            <a:ext cx="9144000" cy="5878532"/>
          </a:xfrm>
          <a:prstGeom prst="rect">
            <a:avLst/>
          </a:prstGeom>
        </p:spPr>
        <p:txBody>
          <a:bodyPr wrap="square">
            <a:spAutoFit/>
          </a:bodyPr>
          <a:lstStyle/>
          <a:p>
            <a:pPr algn="just"/>
            <a:r>
              <a:rPr lang="en-US" altLang="ko-KR" sz="2400" b="1" dirty="0">
                <a:solidFill>
                  <a:srgbClr val="FF3399"/>
                </a:solidFill>
                <a:latin typeface="Arial" pitchFamily="34" charset="0"/>
                <a:cs typeface="Arial" pitchFamily="34" charset="0"/>
              </a:rPr>
              <a:t>Hệ </a:t>
            </a:r>
            <a:r>
              <a:rPr lang="en-US" altLang="ko-KR" sz="2400" b="1" dirty="0" err="1">
                <a:solidFill>
                  <a:srgbClr val="FF3399"/>
                </a:solidFill>
                <a:latin typeface="Arial" pitchFamily="34" charset="0"/>
                <a:cs typeface="Arial" pitchFamily="34" charset="0"/>
              </a:rPr>
              <a:t>khí</a:t>
            </a:r>
            <a:r>
              <a:rPr lang="en-US" altLang="ko-KR" sz="2400" b="1" dirty="0">
                <a:solidFill>
                  <a:srgbClr val="FF3399"/>
                </a:solidFill>
                <a:latin typeface="Arial" pitchFamily="34" charset="0"/>
                <a:cs typeface="Arial" pitchFamily="34" charset="0"/>
              </a:rPr>
              <a:t> </a:t>
            </a:r>
            <a:r>
              <a:rPr lang="vi-VN" altLang="ko-KR" sz="2400" b="1" dirty="0" smtClean="0">
                <a:solidFill>
                  <a:srgbClr val="FF3399"/>
                </a:solidFill>
                <a:latin typeface="Arial" pitchFamily="34" charset="0"/>
                <a:cs typeface="Arial" pitchFamily="34" charset="0"/>
              </a:rPr>
              <a:t>KĐN: </a:t>
            </a:r>
            <a:r>
              <a:rPr lang="vi-VN" altLang="ko-KR" sz="2400" dirty="0" smtClean="0">
                <a:latin typeface="Arial" pitchFamily="34" charset="0"/>
                <a:cs typeface="Arial" pitchFamily="34" charset="0"/>
              </a:rPr>
              <a:t>hạt rắn hoặc lỏng trong môi trường khí</a:t>
            </a:r>
          </a:p>
          <a:p>
            <a:pPr algn="just"/>
            <a:r>
              <a:rPr lang="vi-VN" altLang="ko-KR" sz="2400" b="1" dirty="0" smtClean="0">
                <a:solidFill>
                  <a:srgbClr val="009900"/>
                </a:solidFill>
                <a:latin typeface="Arial" pitchFamily="34" charset="0"/>
                <a:cs typeface="Arial" pitchFamily="34" charset="0"/>
              </a:rPr>
              <a:t>Phân loại: </a:t>
            </a:r>
            <a:r>
              <a:rPr lang="vi-VN" altLang="ko-KR" sz="2400" dirty="0" smtClean="0">
                <a:latin typeface="Arial" pitchFamily="34" charset="0"/>
                <a:cs typeface="Arial" pitchFamily="34" charset="0"/>
              </a:rPr>
              <a:t>dựa vào sự hình thành</a:t>
            </a:r>
          </a:p>
          <a:p>
            <a:pPr marL="342900" indent="-342900" algn="just">
              <a:buFont typeface="Wingdings" pitchFamily="2" charset="2"/>
              <a:buChar char="q"/>
            </a:pPr>
            <a:r>
              <a:rPr lang="vi-VN" altLang="ko-KR" sz="2400" b="1" dirty="0" smtClean="0">
                <a:solidFill>
                  <a:srgbClr val="FF6600"/>
                </a:solidFill>
                <a:latin typeface="Arial" pitchFamily="34" charset="0"/>
                <a:cs typeface="Arial" pitchFamily="34" charset="0"/>
              </a:rPr>
              <a:t>Hệ cơ học: </a:t>
            </a:r>
            <a:r>
              <a:rPr lang="vi-VN" altLang="ko-KR" sz="2400" dirty="0" smtClean="0">
                <a:latin typeface="Arial" pitchFamily="34" charset="0"/>
                <a:cs typeface="Arial" pitchFamily="34" charset="0"/>
              </a:rPr>
              <a:t>bụi (hạt rắn hoặc chất lỏng) phân tán trong môi trường khí do quá trình cơ học (đập, nghiền, sàng, trộn), phun,... Kích thước bụi: 5÷50</a:t>
            </a:r>
            <a:r>
              <a:rPr lang="vi-VN" altLang="ko-KR" sz="2400" dirty="0" smtClean="0">
                <a:latin typeface="Arial" pitchFamily="34" charset="0"/>
                <a:cs typeface="Arial" pitchFamily="34" charset="0"/>
                <a:sym typeface="Symbol"/>
              </a:rPr>
              <a:t>m;</a:t>
            </a:r>
            <a:endParaRPr lang="vi-VN" altLang="ko-KR" sz="2400" dirty="0" smtClean="0">
              <a:latin typeface="Arial" pitchFamily="34" charset="0"/>
              <a:cs typeface="Arial" pitchFamily="34" charset="0"/>
            </a:endParaRPr>
          </a:p>
          <a:p>
            <a:pPr marL="342900" indent="-342900" algn="just">
              <a:buFont typeface="Wingdings" pitchFamily="2" charset="2"/>
              <a:buChar char="q"/>
            </a:pPr>
            <a:r>
              <a:rPr lang="vi-VN" altLang="ko-KR" sz="2400" b="1" dirty="0" smtClean="0">
                <a:solidFill>
                  <a:srgbClr val="FF6600"/>
                </a:solidFill>
                <a:latin typeface="Arial" pitchFamily="34" charset="0"/>
                <a:cs typeface="Arial" pitchFamily="34" charset="0"/>
              </a:rPr>
              <a:t>Hệ ngưng tụ: </a:t>
            </a:r>
            <a:r>
              <a:rPr lang="vi-VN" altLang="ko-KR" sz="2400" dirty="0" smtClean="0">
                <a:latin typeface="Arial" pitchFamily="34" charset="0"/>
                <a:cs typeface="Arial" pitchFamily="34" charset="0"/>
              </a:rPr>
              <a:t>hạt khí hoặc hơi ở dạng rắn hoặc lỏng trong môi trường khí do quá trình ngưng tụ hơi, phản ứng giữa hai </a:t>
            </a:r>
            <a:r>
              <a:rPr lang="vi-VN" altLang="ko-KR" sz="2400" dirty="0">
                <a:latin typeface="Arial" pitchFamily="34" charset="0"/>
                <a:cs typeface="Arial" pitchFamily="34" charset="0"/>
              </a:rPr>
              <a:t>khí</a:t>
            </a:r>
            <a:r>
              <a:rPr lang="vi-VN" altLang="ko-KR" sz="2400" dirty="0" smtClean="0">
                <a:latin typeface="Arial" pitchFamily="34" charset="0"/>
                <a:cs typeface="Arial" pitchFamily="34" charset="0"/>
              </a:rPr>
              <a:t>, sấy, cháy,... </a:t>
            </a:r>
            <a:r>
              <a:rPr lang="vi-VN" altLang="ko-KR" sz="2400" dirty="0">
                <a:latin typeface="Arial" pitchFamily="34" charset="0"/>
                <a:cs typeface="Arial" pitchFamily="34" charset="0"/>
              </a:rPr>
              <a:t>Kích thước </a:t>
            </a:r>
            <a:r>
              <a:rPr lang="vi-VN" altLang="ko-KR" sz="2400" dirty="0" smtClean="0">
                <a:latin typeface="Arial" pitchFamily="34" charset="0"/>
                <a:cs typeface="Arial" pitchFamily="34" charset="0"/>
              </a:rPr>
              <a:t>hạt: 0,3÷0,001</a:t>
            </a:r>
            <a:r>
              <a:rPr lang="vi-VN" altLang="ko-KR" sz="2400" dirty="0" smtClean="0">
                <a:latin typeface="Arial" pitchFamily="34" charset="0"/>
                <a:cs typeface="Arial" pitchFamily="34" charset="0"/>
                <a:sym typeface="Symbol"/>
              </a:rPr>
              <a:t></a:t>
            </a:r>
            <a:r>
              <a:rPr lang="vi-VN" altLang="ko-KR" sz="2400" dirty="0">
                <a:latin typeface="Arial" pitchFamily="34" charset="0"/>
                <a:cs typeface="Arial" pitchFamily="34" charset="0"/>
                <a:sym typeface="Symbol"/>
              </a:rPr>
              <a:t>m</a:t>
            </a:r>
            <a:r>
              <a:rPr lang="vi-VN" altLang="ko-KR" sz="2400" dirty="0" smtClean="0">
                <a:latin typeface="Arial" pitchFamily="34" charset="0"/>
                <a:cs typeface="Arial" pitchFamily="34" charset="0"/>
                <a:sym typeface="Symbol"/>
              </a:rPr>
              <a:t>; </a:t>
            </a:r>
          </a:p>
          <a:p>
            <a:pPr marL="800100" lvl="1" indent="-342900" algn="just">
              <a:buFont typeface="Courier New" pitchFamily="49" charset="0"/>
              <a:buChar char="o"/>
            </a:pPr>
            <a:r>
              <a:rPr lang="vi-VN" altLang="ko-KR" sz="2000" dirty="0" smtClean="0">
                <a:latin typeface="Arial" pitchFamily="34" charset="0"/>
                <a:cs typeface="Arial" pitchFamily="34" charset="0"/>
                <a:sym typeface="Symbol"/>
              </a:rPr>
              <a:t>Khói = khí dạng rắn/không khí: do cháy không hoàn toàn và ngưng tụ hơi nước</a:t>
            </a:r>
          </a:p>
          <a:p>
            <a:pPr marL="800100" lvl="1" indent="-342900" algn="just">
              <a:buFont typeface="Courier New" pitchFamily="49" charset="0"/>
              <a:buChar char="o"/>
            </a:pPr>
            <a:r>
              <a:rPr lang="vi-VN" altLang="ko-KR" sz="2000" dirty="0" smtClean="0">
                <a:latin typeface="Arial" pitchFamily="34" charset="0"/>
                <a:cs typeface="Arial" pitchFamily="34" charset="0"/>
                <a:sym typeface="Symbol"/>
              </a:rPr>
              <a:t>Sương mù = hơi dạng lỏng/không khí: ngưng tụ hơi nước thành giọt mịn trong không khí</a:t>
            </a:r>
          </a:p>
          <a:p>
            <a:pPr algn="just"/>
            <a:r>
              <a:rPr lang="vi-VN" altLang="ko-KR" sz="2400" b="1" dirty="0" smtClean="0">
                <a:solidFill>
                  <a:srgbClr val="009900"/>
                </a:solidFill>
                <a:latin typeface="Arial" pitchFamily="34" charset="0"/>
                <a:cs typeface="Arial" pitchFamily="34" charset="0"/>
                <a:sym typeface="Symbol"/>
              </a:rPr>
              <a:t>Đặc điểm:</a:t>
            </a:r>
          </a:p>
          <a:p>
            <a:pPr marL="800100" lvl="1" indent="-342900" algn="just">
              <a:buSzPct val="150000"/>
              <a:buFont typeface="Arial" pitchFamily="34" charset="0"/>
              <a:buChar char="•"/>
            </a:pPr>
            <a:r>
              <a:rPr lang="vi-VN" altLang="ko-KR" sz="2000" dirty="0" smtClean="0">
                <a:latin typeface="Arial" pitchFamily="34" charset="0"/>
                <a:cs typeface="Arial" pitchFamily="34" charset="0"/>
                <a:sym typeface="Symbol"/>
              </a:rPr>
              <a:t>(Hạt+hạt)/hệ ngưng tụ </a:t>
            </a:r>
            <a:r>
              <a:rPr lang="vi-VN" altLang="ko-KR" sz="2000" dirty="0" smtClean="0">
                <a:latin typeface="Arial" pitchFamily="34" charset="0"/>
                <a:cs typeface="Arial" pitchFamily="34" charset="0"/>
                <a:sym typeface="Wingdings" pitchFamily="2" charset="2"/>
              </a:rPr>
              <a:t> Hạt lớn/hệ cơ học; </a:t>
            </a:r>
          </a:p>
          <a:p>
            <a:pPr marL="800100" lvl="1" indent="-342900" algn="just">
              <a:buSzPct val="150000"/>
              <a:buFont typeface="Arial" pitchFamily="34" charset="0"/>
              <a:buChar char="•"/>
            </a:pPr>
            <a:r>
              <a:rPr lang="vi-VN" altLang="ko-KR" sz="2000" dirty="0" smtClean="0">
                <a:latin typeface="Arial" pitchFamily="34" charset="0"/>
                <a:cs typeface="Arial" pitchFamily="34" charset="0"/>
                <a:sym typeface="Wingdings" pitchFamily="2" charset="2"/>
              </a:rPr>
              <a:t>Hạt lớn/hệ cơ  cháy  hạt nhỏ/hệ ngưng tụ;</a:t>
            </a:r>
          </a:p>
          <a:p>
            <a:pPr marL="800100" lvl="1" indent="-342900" algn="just">
              <a:buSzPct val="150000"/>
              <a:buFont typeface="Arial" pitchFamily="34" charset="0"/>
              <a:buChar char="•"/>
            </a:pPr>
            <a:r>
              <a:rPr lang="vi-VN" altLang="ko-KR" sz="2000" dirty="0" smtClean="0">
                <a:latin typeface="Arial" pitchFamily="34" charset="0"/>
                <a:cs typeface="Arial" pitchFamily="34" charset="0"/>
                <a:sym typeface="Wingdings" pitchFamily="2" charset="2"/>
              </a:rPr>
              <a:t>d</a:t>
            </a:r>
            <a:r>
              <a:rPr lang="vi-VN" altLang="ko-KR" sz="2000" baseline="-25000" dirty="0" smtClean="0">
                <a:latin typeface="Arial" pitchFamily="34" charset="0"/>
                <a:cs typeface="Arial" pitchFamily="34" charset="0"/>
                <a:sym typeface="Wingdings" pitchFamily="2" charset="2"/>
              </a:rPr>
              <a:t>hạt</a:t>
            </a:r>
            <a:r>
              <a:rPr lang="vi-VN" altLang="ko-KR" sz="2000" dirty="0" smtClean="0">
                <a:latin typeface="Arial" pitchFamily="34" charset="0"/>
                <a:cs typeface="Arial" pitchFamily="34" charset="0"/>
                <a:sym typeface="Wingdings" pitchFamily="2" charset="2"/>
              </a:rPr>
              <a:t> &lt; </a:t>
            </a:r>
            <a:r>
              <a:rPr lang="vi-VN" altLang="ko-KR" sz="2000" dirty="0">
                <a:latin typeface="Arial" pitchFamily="34" charset="0"/>
                <a:cs typeface="Arial" pitchFamily="34" charset="0"/>
              </a:rPr>
              <a:t>1</a:t>
            </a:r>
            <a:r>
              <a:rPr lang="vi-VN" altLang="ko-KR" sz="2000" dirty="0">
                <a:latin typeface="Arial" pitchFamily="34" charset="0"/>
                <a:cs typeface="Arial" pitchFamily="34" charset="0"/>
                <a:sym typeface="Symbol"/>
              </a:rPr>
              <a:t></a:t>
            </a:r>
            <a:r>
              <a:rPr lang="vi-VN" altLang="ko-KR" sz="2000" dirty="0" smtClean="0">
                <a:latin typeface="Arial" pitchFamily="34" charset="0"/>
                <a:cs typeface="Arial" pitchFamily="34" charset="0"/>
                <a:sym typeface="Symbol"/>
              </a:rPr>
              <a:t>m: chuyển động hỗn loạn (chuyển động Brown);</a:t>
            </a:r>
            <a:endParaRPr lang="vi-VN" altLang="ko-KR" sz="2000" dirty="0">
              <a:latin typeface="Arial" pitchFamily="34" charset="0"/>
              <a:cs typeface="Arial" pitchFamily="34" charset="0"/>
            </a:endParaRPr>
          </a:p>
          <a:p>
            <a:pPr marL="800100" lvl="1" indent="-342900" algn="just">
              <a:buSzPct val="150000"/>
              <a:buFont typeface="Arial" pitchFamily="34" charset="0"/>
              <a:buChar char="•"/>
            </a:pPr>
            <a:r>
              <a:rPr lang="vi-VN" altLang="ko-KR" sz="2000" dirty="0">
                <a:latin typeface="Arial" pitchFamily="34" charset="0"/>
                <a:cs typeface="Arial" pitchFamily="34" charset="0"/>
                <a:sym typeface="Wingdings" pitchFamily="2" charset="2"/>
              </a:rPr>
              <a:t>d</a:t>
            </a:r>
            <a:r>
              <a:rPr lang="vi-VN" altLang="ko-KR" sz="2000" baseline="-25000" dirty="0">
                <a:latin typeface="Arial" pitchFamily="34" charset="0"/>
                <a:cs typeface="Arial" pitchFamily="34" charset="0"/>
                <a:sym typeface="Wingdings" pitchFamily="2" charset="2"/>
              </a:rPr>
              <a:t>hạt</a:t>
            </a:r>
            <a:r>
              <a:rPr lang="vi-VN" altLang="ko-KR" sz="2000" dirty="0">
                <a:latin typeface="Arial" pitchFamily="34" charset="0"/>
                <a:cs typeface="Arial" pitchFamily="34" charset="0"/>
                <a:sym typeface="Wingdings" pitchFamily="2" charset="2"/>
              </a:rPr>
              <a:t> &lt; </a:t>
            </a:r>
            <a:r>
              <a:rPr lang="vi-VN" altLang="ko-KR" sz="2000" dirty="0" smtClean="0">
                <a:latin typeface="Arial" pitchFamily="34" charset="0"/>
                <a:cs typeface="Arial" pitchFamily="34" charset="0"/>
                <a:sym typeface="Wingdings" pitchFamily="2" charset="2"/>
              </a:rPr>
              <a:t>0,</a:t>
            </a:r>
            <a:r>
              <a:rPr lang="vi-VN" altLang="ko-KR" sz="2000" dirty="0" smtClean="0">
                <a:latin typeface="Arial" pitchFamily="34" charset="0"/>
                <a:cs typeface="Arial" pitchFamily="34" charset="0"/>
              </a:rPr>
              <a:t>1</a:t>
            </a:r>
            <a:r>
              <a:rPr lang="vi-VN" altLang="ko-KR" sz="2000" dirty="0">
                <a:latin typeface="Arial" pitchFamily="34" charset="0"/>
                <a:cs typeface="Arial" pitchFamily="34" charset="0"/>
                <a:sym typeface="Symbol"/>
              </a:rPr>
              <a:t>m</a:t>
            </a:r>
            <a:r>
              <a:rPr lang="vi-VN" altLang="ko-KR" sz="2000" dirty="0" smtClean="0">
                <a:latin typeface="Arial" pitchFamily="34" charset="0"/>
                <a:cs typeface="Arial" pitchFamily="34" charset="0"/>
                <a:sym typeface="Symbol"/>
              </a:rPr>
              <a:t>: không bị lắng dưới tác dụng của trọng lực </a:t>
            </a:r>
            <a:r>
              <a:rPr lang="vi-VN" altLang="ko-KR" sz="2000" dirty="0" smtClean="0">
                <a:latin typeface="Arial" pitchFamily="34" charset="0"/>
                <a:cs typeface="Arial" pitchFamily="34" charset="0"/>
                <a:sym typeface="Wingdings" pitchFamily="2" charset="2"/>
              </a:rPr>
              <a:t> lơ lửng.</a:t>
            </a:r>
            <a:endParaRPr lang="en-US" altLang="ko-KR" sz="2000" dirty="0" smtClean="0">
              <a:latin typeface="Arial" pitchFamily="34" charset="0"/>
              <a:cs typeface="Arial" pitchFamily="34" charset="0"/>
            </a:endParaRPr>
          </a:p>
        </p:txBody>
      </p:sp>
      <p:sp>
        <p:nvSpPr>
          <p:cNvPr id="5"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3698483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6324808"/>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huyền phù (lỏng + rắn)</a:t>
            </a:r>
            <a:endParaRPr lang="en-US" sz="2400" b="1" dirty="0" smtClean="0">
              <a:solidFill>
                <a:srgbClr val="FF0066"/>
              </a:solidFill>
              <a:latin typeface="Arial" pitchFamily="34" charset="0"/>
              <a:cs typeface="Arial" pitchFamily="34" charset="0"/>
            </a:endParaRPr>
          </a:p>
          <a:p>
            <a:pPr algn="just">
              <a:spcBef>
                <a:spcPts val="600"/>
              </a:spcBef>
            </a:pPr>
            <a:r>
              <a:rPr lang="vi-VN" sz="2400" b="1" dirty="0">
                <a:solidFill>
                  <a:srgbClr val="FF6600"/>
                </a:solidFill>
                <a:latin typeface="Arial" pitchFamily="34" charset="0"/>
                <a:cs typeface="Arial" pitchFamily="34" charset="0"/>
              </a:rPr>
              <a:t>Thiết bị lắng gián đoạn: </a:t>
            </a:r>
            <a:r>
              <a:rPr lang="en-US" sz="2400" b="1" dirty="0" err="1" smtClean="0">
                <a:solidFill>
                  <a:srgbClr val="006666"/>
                </a:solidFill>
                <a:latin typeface="Arial" pitchFamily="34" charset="0"/>
                <a:cs typeface="Arial" pitchFamily="34" charset="0"/>
              </a:rPr>
              <a:t>Tính</a:t>
            </a:r>
            <a:r>
              <a:rPr lang="en-US" sz="2400" b="1" dirty="0" smtClean="0">
                <a:solidFill>
                  <a:srgbClr val="006666"/>
                </a:solidFill>
                <a:latin typeface="Arial" pitchFamily="34" charset="0"/>
                <a:cs typeface="Arial" pitchFamily="34" charset="0"/>
              </a:rPr>
              <a:t> </a:t>
            </a:r>
            <a:r>
              <a:rPr lang="en-US" sz="2400" b="1" dirty="0" err="1" smtClean="0">
                <a:solidFill>
                  <a:srgbClr val="006666"/>
                </a:solidFill>
                <a:latin typeface="Arial" pitchFamily="34" charset="0"/>
                <a:cs typeface="Arial" pitchFamily="34" charset="0"/>
              </a:rPr>
              <a:t>thông</a:t>
            </a:r>
            <a:r>
              <a:rPr lang="en-US" sz="2400" b="1" dirty="0" smtClean="0">
                <a:solidFill>
                  <a:srgbClr val="006666"/>
                </a:solidFill>
                <a:latin typeface="Arial" pitchFamily="34" charset="0"/>
                <a:cs typeface="Arial" pitchFamily="34" charset="0"/>
              </a:rPr>
              <a:t> </a:t>
            </a:r>
            <a:r>
              <a:rPr lang="en-US" sz="2400" b="1" dirty="0" err="1" smtClean="0">
                <a:solidFill>
                  <a:srgbClr val="006666"/>
                </a:solidFill>
                <a:latin typeface="Arial" pitchFamily="34" charset="0"/>
                <a:cs typeface="Arial" pitchFamily="34" charset="0"/>
              </a:rPr>
              <a:t>số</a:t>
            </a:r>
            <a:r>
              <a:rPr lang="en-US" sz="2400" b="1" dirty="0" smtClean="0">
                <a:solidFill>
                  <a:srgbClr val="006666"/>
                </a:solidFill>
                <a:latin typeface="Arial" pitchFamily="34" charset="0"/>
                <a:cs typeface="Arial" pitchFamily="34" charset="0"/>
              </a:rPr>
              <a:t> </a:t>
            </a:r>
            <a:r>
              <a:rPr lang="en-US" sz="2400" b="1" dirty="0" err="1" smtClean="0">
                <a:solidFill>
                  <a:srgbClr val="006666"/>
                </a:solidFill>
                <a:latin typeface="Arial" pitchFamily="34" charset="0"/>
                <a:cs typeface="Arial" pitchFamily="34" charset="0"/>
              </a:rPr>
              <a:t>thiết</a:t>
            </a:r>
            <a:r>
              <a:rPr lang="en-US" sz="2400" b="1" dirty="0" smtClean="0">
                <a:solidFill>
                  <a:srgbClr val="006666"/>
                </a:solidFill>
                <a:latin typeface="Arial" pitchFamily="34" charset="0"/>
                <a:cs typeface="Arial" pitchFamily="34" charset="0"/>
              </a:rPr>
              <a:t> </a:t>
            </a:r>
            <a:r>
              <a:rPr lang="en-US" sz="2400" b="1" dirty="0" err="1" smtClean="0">
                <a:solidFill>
                  <a:srgbClr val="006666"/>
                </a:solidFill>
                <a:latin typeface="Arial" pitchFamily="34" charset="0"/>
                <a:cs typeface="Arial" pitchFamily="34" charset="0"/>
              </a:rPr>
              <a:t>bị</a:t>
            </a:r>
            <a:endParaRPr lang="en-US" sz="2400" b="1" dirty="0" smtClean="0">
              <a:solidFill>
                <a:srgbClr val="006666"/>
              </a:solidFill>
              <a:latin typeface="Arial" pitchFamily="34" charset="0"/>
              <a:cs typeface="Arial" pitchFamily="34" charset="0"/>
            </a:endParaRPr>
          </a:p>
          <a:p>
            <a:pPr algn="just">
              <a:spcBef>
                <a:spcPts val="600"/>
              </a:spcBef>
            </a:pPr>
            <a:r>
              <a:rPr lang="vi-VN" sz="2400" b="1" dirty="0" smtClean="0">
                <a:latin typeface="Arial" pitchFamily="34" charset="0"/>
                <a:cs typeface="Arial" pitchFamily="34" charset="0"/>
                <a:sym typeface="Symbol"/>
              </a:rPr>
              <a:t>Thể tích thiết bị</a:t>
            </a:r>
            <a:r>
              <a:rPr lang="en-US" sz="2400" b="1" dirty="0" smtClean="0">
                <a:latin typeface="Arial" pitchFamily="34" charset="0"/>
                <a:cs typeface="Arial" pitchFamily="34" charset="0"/>
                <a:sym typeface="Symbol"/>
              </a:rPr>
              <a:t>:</a:t>
            </a:r>
            <a:endParaRPr lang="vi-VN" sz="2400" b="1" dirty="0" smtClean="0">
              <a:latin typeface="Arial" pitchFamily="34" charset="0"/>
              <a:cs typeface="Arial" pitchFamily="34" charset="0"/>
              <a:sym typeface="Symbol"/>
            </a:endParaRPr>
          </a:p>
          <a:p>
            <a:pPr algn="just">
              <a:spcBef>
                <a:spcPts val="600"/>
              </a:spcBef>
            </a:pPr>
            <a:endParaRPr lang="vi-VN" sz="2400" dirty="0">
              <a:latin typeface="Arial" pitchFamily="34" charset="0"/>
              <a:cs typeface="Arial" pitchFamily="34" charset="0"/>
              <a:sym typeface="Symbol"/>
            </a:endParaRPr>
          </a:p>
          <a:p>
            <a:pPr algn="just">
              <a:spcBef>
                <a:spcPts val="600"/>
              </a:spcBef>
            </a:pPr>
            <a:r>
              <a:rPr lang="vi-VN" sz="2400" dirty="0" smtClean="0">
                <a:latin typeface="Arial" pitchFamily="34" charset="0"/>
                <a:cs typeface="Arial" pitchFamily="34" charset="0"/>
                <a:sym typeface="Symbol"/>
              </a:rPr>
              <a:t>t</a:t>
            </a:r>
            <a:r>
              <a:rPr lang="vi-VN" sz="2400" baseline="-25000" dirty="0" smtClean="0">
                <a:latin typeface="Arial" pitchFamily="34" charset="0"/>
                <a:cs typeface="Arial" pitchFamily="34" charset="0"/>
                <a:sym typeface="Symbol"/>
              </a:rPr>
              <a:t>s</a:t>
            </a:r>
            <a:r>
              <a:rPr lang="vi-VN" sz="2400" dirty="0" smtClean="0">
                <a:latin typeface="Arial" pitchFamily="34" charset="0"/>
                <a:cs typeface="Arial" pitchFamily="34" charset="0"/>
                <a:sym typeface="Symbol"/>
              </a:rPr>
              <a:t>: thời gian lắng (s),   0,8: hệ số chứa đầy</a:t>
            </a:r>
            <a:endParaRPr lang="en-US" sz="2400" dirty="0" smtClean="0">
              <a:latin typeface="Arial" pitchFamily="34" charset="0"/>
              <a:cs typeface="Arial" pitchFamily="34" charset="0"/>
            </a:endParaRPr>
          </a:p>
          <a:p>
            <a:pPr algn="just">
              <a:spcBef>
                <a:spcPts val="600"/>
              </a:spcBef>
            </a:pPr>
            <a:r>
              <a:rPr lang="vi-VN" sz="2400" b="1" dirty="0">
                <a:latin typeface="Arial" pitchFamily="34" charset="0"/>
                <a:cs typeface="Arial" pitchFamily="34" charset="0"/>
                <a:sym typeface="Symbol"/>
              </a:rPr>
              <a:t>Thiết bị lắng dạng trụ với đường </a:t>
            </a:r>
            <a:r>
              <a:rPr lang="vi-VN" sz="2400" b="1" dirty="0" smtClean="0">
                <a:latin typeface="Arial" pitchFamily="34" charset="0"/>
                <a:cs typeface="Arial" pitchFamily="34" charset="0"/>
                <a:sym typeface="Symbol"/>
              </a:rPr>
              <a:t>kính</a:t>
            </a:r>
            <a:r>
              <a:rPr lang="en-US" sz="2400" b="1" dirty="0" smtClean="0">
                <a:latin typeface="Arial" pitchFamily="34" charset="0"/>
                <a:cs typeface="Arial" pitchFamily="34" charset="0"/>
                <a:sym typeface="Symbol"/>
              </a:rPr>
              <a:t>: </a:t>
            </a:r>
            <a:r>
              <a:rPr lang="vi-VN" sz="2400" b="1" dirty="0" smtClean="0">
                <a:latin typeface="Arial" pitchFamily="34" charset="0"/>
                <a:cs typeface="Arial" pitchFamily="34" charset="0"/>
                <a:sym typeface="Symbol"/>
              </a:rPr>
              <a:t> </a:t>
            </a:r>
            <a:endParaRPr lang="vi-VN" sz="2400" dirty="0">
              <a:latin typeface="Arial" pitchFamily="34" charset="0"/>
              <a:cs typeface="Arial" pitchFamily="34" charset="0"/>
              <a:sym typeface="Symbol"/>
            </a:endParaRPr>
          </a:p>
          <a:p>
            <a:pPr algn="just"/>
            <a:endParaRPr lang="vi-VN" sz="2400" dirty="0">
              <a:latin typeface="Arial" pitchFamily="34" charset="0"/>
              <a:cs typeface="Arial" pitchFamily="34" charset="0"/>
              <a:sym typeface="Symbol"/>
            </a:endParaRPr>
          </a:p>
          <a:p>
            <a:pPr algn="just"/>
            <a:r>
              <a:rPr lang="vi-VN" sz="2400" b="1" dirty="0">
                <a:latin typeface="Arial" pitchFamily="34" charset="0"/>
                <a:cs typeface="Arial" pitchFamily="34" charset="0"/>
                <a:sym typeface="Symbol"/>
              </a:rPr>
              <a:t>Thiết bị lắng dạng khối: </a:t>
            </a:r>
            <a:r>
              <a:rPr lang="vi-VN" sz="2400" dirty="0">
                <a:latin typeface="Arial" pitchFamily="34" charset="0"/>
                <a:cs typeface="Arial" pitchFamily="34" charset="0"/>
                <a:sym typeface="Symbol"/>
              </a:rPr>
              <a:t>tiết diện chữ nhật, chọn trước chiều rộng W </a:t>
            </a:r>
          </a:p>
          <a:p>
            <a:pPr algn="just"/>
            <a:r>
              <a:rPr lang="en-US" sz="2400" dirty="0" smtClean="0">
                <a:latin typeface="Arial" pitchFamily="34" charset="0"/>
                <a:cs typeface="Arial" pitchFamily="34" charset="0"/>
                <a:sym typeface="Wingdings" pitchFamily="2" charset="2"/>
              </a:rPr>
              <a:t> </a:t>
            </a:r>
            <a:r>
              <a:rPr lang="vi-VN" sz="2400" dirty="0" smtClean="0">
                <a:latin typeface="Arial" pitchFamily="34" charset="0"/>
                <a:cs typeface="Arial" pitchFamily="34" charset="0"/>
                <a:sym typeface="Wingdings" pitchFamily="2" charset="2"/>
              </a:rPr>
              <a:t>Chiều </a:t>
            </a:r>
            <a:r>
              <a:rPr lang="vi-VN" sz="2400" dirty="0">
                <a:latin typeface="Arial" pitchFamily="34" charset="0"/>
                <a:cs typeface="Arial" pitchFamily="34" charset="0"/>
                <a:sym typeface="Wingdings" pitchFamily="2" charset="2"/>
              </a:rPr>
              <a:t>dài thiết </a:t>
            </a:r>
            <a:r>
              <a:rPr lang="vi-VN" sz="2400" dirty="0" smtClean="0">
                <a:latin typeface="Arial" pitchFamily="34" charset="0"/>
                <a:cs typeface="Arial" pitchFamily="34" charset="0"/>
                <a:sym typeface="Wingdings" pitchFamily="2" charset="2"/>
              </a:rPr>
              <a:t>bị</a:t>
            </a:r>
            <a:r>
              <a:rPr lang="en-US" sz="2400" dirty="0" smtClean="0">
                <a:latin typeface="Arial" pitchFamily="34" charset="0"/>
                <a:cs typeface="Arial" pitchFamily="34" charset="0"/>
                <a:sym typeface="Wingdings" pitchFamily="2" charset="2"/>
              </a:rPr>
              <a:t>: </a:t>
            </a:r>
            <a:endParaRPr lang="vi-VN" sz="2400" dirty="0">
              <a:latin typeface="Arial" pitchFamily="34" charset="0"/>
              <a:cs typeface="Arial" pitchFamily="34" charset="0"/>
              <a:sym typeface="Symbol"/>
            </a:endParaRPr>
          </a:p>
          <a:p>
            <a:pPr algn="just">
              <a:spcBef>
                <a:spcPts val="600"/>
              </a:spcBef>
            </a:pPr>
            <a:r>
              <a:rPr lang="vi-VN" sz="2400" dirty="0" smtClean="0">
                <a:latin typeface="Arial" pitchFamily="34" charset="0"/>
                <a:cs typeface="Arial" pitchFamily="34" charset="0"/>
                <a:sym typeface="Symbol"/>
              </a:rPr>
              <a:t>    </a:t>
            </a:r>
            <a:endParaRPr lang="en-US" sz="2400" dirty="0" smtClean="0">
              <a:latin typeface="Arial" pitchFamily="34" charset="0"/>
              <a:cs typeface="Arial" pitchFamily="34" charset="0"/>
              <a:sym typeface="Symbol"/>
            </a:endParaRPr>
          </a:p>
          <a:p>
            <a:pPr algn="just">
              <a:spcBef>
                <a:spcPts val="600"/>
              </a:spcBef>
            </a:pPr>
            <a:r>
              <a:rPr lang="en-US" sz="2400" dirty="0" smtClean="0">
                <a:latin typeface="Arial" pitchFamily="34" charset="0"/>
                <a:cs typeface="Arial" pitchFamily="34" charset="0"/>
                <a:sym typeface="Symbol"/>
              </a:rPr>
              <a:t>     </a:t>
            </a:r>
            <a:r>
              <a:rPr lang="vi-VN" sz="2400" dirty="0" smtClean="0">
                <a:latin typeface="Arial" pitchFamily="34" charset="0"/>
                <a:cs typeface="Arial" pitchFamily="34" charset="0"/>
                <a:sym typeface="Symbol"/>
              </a:rPr>
              <a:t>Chiều </a:t>
            </a:r>
            <a:r>
              <a:rPr lang="vi-VN" sz="2400" dirty="0">
                <a:latin typeface="Arial" pitchFamily="34" charset="0"/>
                <a:cs typeface="Arial" pitchFamily="34" charset="0"/>
                <a:sym typeface="Symbol"/>
              </a:rPr>
              <a:t>cao thiết </a:t>
            </a:r>
            <a:r>
              <a:rPr lang="vi-VN" sz="2400" dirty="0" smtClean="0">
                <a:latin typeface="Arial" pitchFamily="34" charset="0"/>
                <a:cs typeface="Arial" pitchFamily="34" charset="0"/>
                <a:sym typeface="Symbol"/>
              </a:rPr>
              <a:t>bị</a:t>
            </a:r>
            <a:r>
              <a:rPr lang="en-US" sz="2400" dirty="0" smtClean="0">
                <a:latin typeface="Arial" pitchFamily="34" charset="0"/>
                <a:cs typeface="Arial" pitchFamily="34" charset="0"/>
                <a:sym typeface="Symbol"/>
              </a:rPr>
              <a:t>: </a:t>
            </a:r>
            <a:endParaRPr lang="vi-VN" sz="2400" dirty="0">
              <a:latin typeface="Arial" pitchFamily="34" charset="0"/>
              <a:cs typeface="Arial" pitchFamily="34" charset="0"/>
              <a:sym typeface="Symbol"/>
            </a:endParaRPr>
          </a:p>
          <a:p>
            <a:pPr algn="just">
              <a:spcBef>
                <a:spcPts val="600"/>
              </a:spcBef>
            </a:pPr>
            <a:r>
              <a:rPr lang="vi-VN" sz="2400" dirty="0">
                <a:latin typeface="Arial" pitchFamily="34" charset="0"/>
                <a:cs typeface="Arial" pitchFamily="34" charset="0"/>
                <a:sym typeface="Symbol"/>
              </a:rPr>
              <a:t>H</a:t>
            </a:r>
            <a:r>
              <a:rPr lang="vi-VN" sz="2400" baseline="-25000" dirty="0">
                <a:latin typeface="Arial" pitchFamily="34" charset="0"/>
                <a:cs typeface="Arial" pitchFamily="34" charset="0"/>
                <a:sym typeface="Symbol"/>
              </a:rPr>
              <a:t>1</a:t>
            </a:r>
            <a:r>
              <a:rPr lang="vi-VN" sz="2400" dirty="0">
                <a:latin typeface="Arial" pitchFamily="34" charset="0"/>
                <a:cs typeface="Arial" pitchFamily="34" charset="0"/>
                <a:sym typeface="Symbol"/>
              </a:rPr>
              <a:t>: chiều cao phần lắng, H</a:t>
            </a:r>
            <a:r>
              <a:rPr lang="vi-VN" sz="2400" baseline="-25000" dirty="0">
                <a:latin typeface="Arial" pitchFamily="34" charset="0"/>
                <a:cs typeface="Arial" pitchFamily="34" charset="0"/>
                <a:sym typeface="Symbol"/>
              </a:rPr>
              <a:t>2</a:t>
            </a:r>
            <a:r>
              <a:rPr lang="vi-VN" sz="2400" dirty="0">
                <a:latin typeface="Arial" pitchFamily="34" charset="0"/>
                <a:cs typeface="Arial" pitchFamily="34" charset="0"/>
                <a:sym typeface="Symbol"/>
              </a:rPr>
              <a:t>: chiều cao phần chứa cặn</a:t>
            </a:r>
          </a:p>
          <a:p>
            <a:pPr algn="just">
              <a:spcBef>
                <a:spcPts val="600"/>
              </a:spcBef>
            </a:pPr>
            <a:r>
              <a:rPr lang="vi-VN" sz="2400" dirty="0">
                <a:latin typeface="Arial" pitchFamily="34" charset="0"/>
                <a:cs typeface="Arial" pitchFamily="34" charset="0"/>
                <a:sym typeface="Symbol"/>
              </a:rPr>
              <a:t>Phần chứa cặn thường được thiết kế dạng nón để dễ tháo cặn.</a:t>
            </a:r>
            <a:endParaRPr lang="en-US" sz="2400" dirty="0">
              <a:latin typeface="Arial" pitchFamily="34" charset="0"/>
              <a:cs typeface="Arial" pitchFamily="34" charset="0"/>
            </a:endParaRPr>
          </a:p>
          <a:p>
            <a:pPr algn="just"/>
            <a:endParaRPr lang="vi-VN" sz="2400" dirty="0">
              <a:latin typeface="Arial" pitchFamily="34" charset="0"/>
              <a:cs typeface="Arial"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038291862"/>
              </p:ext>
            </p:extLst>
          </p:nvPr>
        </p:nvGraphicFramePr>
        <p:xfrm>
          <a:off x="2438400" y="1371600"/>
          <a:ext cx="3071813" cy="1041400"/>
        </p:xfrm>
        <a:graphic>
          <a:graphicData uri="http://schemas.openxmlformats.org/presentationml/2006/ole">
            <mc:AlternateContent xmlns:mc="http://schemas.openxmlformats.org/markup-compatibility/2006">
              <mc:Choice xmlns:v="urn:schemas-microsoft-com:vml" Requires="v">
                <p:oleObj spid="_x0000_s16956" name="Equation" r:id="rId3" imgW="1307532" imgH="444307" progId="Equation.3">
                  <p:embed/>
                </p:oleObj>
              </mc:Choice>
              <mc:Fallback>
                <p:oleObj name="Equation" r:id="rId3" imgW="1307532" imgH="444307" progId="Equation.3">
                  <p:embed/>
                  <p:pic>
                    <p:nvPicPr>
                      <p:cNvPr id="0" name="Picture 56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371600"/>
                        <a:ext cx="3071813" cy="1041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760426250"/>
              </p:ext>
            </p:extLst>
          </p:nvPr>
        </p:nvGraphicFramePr>
        <p:xfrm>
          <a:off x="5638800" y="2460625"/>
          <a:ext cx="2387600" cy="1044575"/>
        </p:xfrm>
        <a:graphic>
          <a:graphicData uri="http://schemas.openxmlformats.org/presentationml/2006/ole">
            <mc:AlternateContent xmlns:mc="http://schemas.openxmlformats.org/markup-compatibility/2006">
              <mc:Choice xmlns:v="urn:schemas-microsoft-com:vml" Requires="v">
                <p:oleObj spid="_x0000_s16957" name="Equation" r:id="rId5" imgW="1015559" imgH="444307" progId="Equation.3">
                  <p:embed/>
                </p:oleObj>
              </mc:Choice>
              <mc:Fallback>
                <p:oleObj name="Equation" r:id="rId5" imgW="1015559" imgH="444307" progId="Equation.3">
                  <p:embed/>
                  <p:pic>
                    <p:nvPicPr>
                      <p:cNvPr id="0" name="Picture 5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2460625"/>
                        <a:ext cx="2387600" cy="1044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2033303543"/>
              </p:ext>
            </p:extLst>
          </p:nvPr>
        </p:nvGraphicFramePr>
        <p:xfrm>
          <a:off x="2944090" y="4016807"/>
          <a:ext cx="1550988" cy="922338"/>
        </p:xfrm>
        <a:graphic>
          <a:graphicData uri="http://schemas.openxmlformats.org/presentationml/2006/ole">
            <mc:AlternateContent xmlns:mc="http://schemas.openxmlformats.org/markup-compatibility/2006">
              <mc:Choice xmlns:v="urn:schemas-microsoft-com:vml" Requires="v">
                <p:oleObj spid="_x0000_s16958" name="Equation" r:id="rId7" imgW="660113" imgH="393529" progId="Equation.3">
                  <p:embed/>
                </p:oleObj>
              </mc:Choice>
              <mc:Fallback>
                <p:oleObj name="Equation" r:id="rId7" imgW="660113" imgH="393529" progId="Equation.3">
                  <p:embed/>
                  <p:pic>
                    <p:nvPicPr>
                      <p:cNvPr id="0" name="Picture 5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090" y="4016807"/>
                        <a:ext cx="1550988"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191151185"/>
              </p:ext>
            </p:extLst>
          </p:nvPr>
        </p:nvGraphicFramePr>
        <p:xfrm>
          <a:off x="3038475" y="5083898"/>
          <a:ext cx="2295525" cy="506412"/>
        </p:xfrm>
        <a:graphic>
          <a:graphicData uri="http://schemas.openxmlformats.org/presentationml/2006/ole">
            <mc:AlternateContent xmlns:mc="http://schemas.openxmlformats.org/markup-compatibility/2006">
              <mc:Choice xmlns:v="urn:schemas-microsoft-com:vml" Requires="v">
                <p:oleObj spid="_x0000_s16959" name="Equation" r:id="rId9" imgW="977476" imgH="215806" progId="Equation.3">
                  <p:embed/>
                </p:oleObj>
              </mc:Choice>
              <mc:Fallback>
                <p:oleObj name="Equation" r:id="rId9" imgW="977476" imgH="215806" progId="Equation.3">
                  <p:embed/>
                  <p:pic>
                    <p:nvPicPr>
                      <p:cNvPr id="0" name="Picture 56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8475" y="5083898"/>
                        <a:ext cx="2295525"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10"/>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12"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30</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4941450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1723549"/>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huyền phù (lỏng + rắn)</a:t>
            </a:r>
            <a:endParaRPr lang="en-US" sz="2400" b="1" dirty="0" smtClean="0">
              <a:solidFill>
                <a:srgbClr val="FF0066"/>
              </a:solidFill>
              <a:latin typeface="Arial" pitchFamily="34" charset="0"/>
              <a:cs typeface="Arial" pitchFamily="34" charset="0"/>
            </a:endParaRPr>
          </a:p>
          <a:p>
            <a:pPr algn="just">
              <a:spcBef>
                <a:spcPts val="600"/>
              </a:spcBef>
            </a:pPr>
            <a:r>
              <a:rPr lang="en-US" sz="2400" b="1" dirty="0" err="1" smtClean="0">
                <a:solidFill>
                  <a:srgbClr val="FF6600"/>
                </a:solidFill>
                <a:latin typeface="Arial" pitchFamily="34" charset="0"/>
                <a:cs typeface="Arial" pitchFamily="34" charset="0"/>
              </a:rPr>
              <a:t>Thiết</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bị</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lắng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bán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liên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tục</a:t>
            </a:r>
            <a:r>
              <a:rPr lang="en-US" sz="2400" b="1" dirty="0" smtClean="0">
                <a:solidFill>
                  <a:srgbClr val="FF6600"/>
                </a:solidFill>
                <a:latin typeface="Arial" pitchFamily="34" charset="0"/>
                <a:cs typeface="Arial" pitchFamily="34" charset="0"/>
              </a:rPr>
              <a:t>: </a:t>
            </a:r>
          </a:p>
          <a:p>
            <a:pPr algn="just">
              <a:spcBef>
                <a:spcPts val="600"/>
              </a:spcBef>
            </a:pPr>
            <a:r>
              <a:rPr lang="en-US" sz="2400" b="1" i="1" dirty="0" err="1" smtClean="0">
                <a:latin typeface="Arial" pitchFamily="34" charset="0"/>
                <a:cs typeface="Arial" pitchFamily="34" charset="0"/>
              </a:rPr>
              <a:t>Nguyên</a:t>
            </a:r>
            <a:r>
              <a:rPr lang="en-US" sz="2400" b="1" i="1" dirty="0" smtClean="0">
                <a:latin typeface="Arial" pitchFamily="34" charset="0"/>
                <a:cs typeface="Arial" pitchFamily="34" charset="0"/>
              </a:rPr>
              <a:t> </a:t>
            </a:r>
            <a:r>
              <a:rPr lang="en-US" sz="2400" b="1" i="1" dirty="0" err="1" smtClean="0">
                <a:latin typeface="Arial" pitchFamily="34" charset="0"/>
                <a:cs typeface="Arial" pitchFamily="34" charset="0"/>
              </a:rPr>
              <a:t>tắc</a:t>
            </a:r>
            <a:r>
              <a:rPr lang="en-US" sz="2400" b="1" i="1" dirty="0" smtClean="0">
                <a:latin typeface="Arial" pitchFamily="34" charset="0"/>
                <a:cs typeface="Arial" pitchFamily="34" charset="0"/>
              </a:rPr>
              <a:t> </a:t>
            </a:r>
            <a:r>
              <a:rPr lang="en-US" sz="2400" b="1" i="1" dirty="0" err="1" smtClean="0">
                <a:latin typeface="Arial" pitchFamily="34" charset="0"/>
                <a:cs typeface="Arial" pitchFamily="34" charset="0"/>
              </a:rPr>
              <a:t>làm</a:t>
            </a:r>
            <a:r>
              <a:rPr lang="en-US" sz="2400" b="1" i="1" dirty="0" smtClean="0">
                <a:latin typeface="Arial" pitchFamily="34" charset="0"/>
                <a:cs typeface="Arial" pitchFamily="34" charset="0"/>
              </a:rPr>
              <a:t> </a:t>
            </a:r>
            <a:r>
              <a:rPr lang="en-US" sz="2400" b="1" i="1" dirty="0" err="1" smtClean="0">
                <a:latin typeface="Arial" pitchFamily="34" charset="0"/>
                <a:cs typeface="Arial" pitchFamily="34" charset="0"/>
              </a:rPr>
              <a:t>việc</a:t>
            </a:r>
            <a:r>
              <a:rPr lang="en-US" sz="2400" b="1" i="1" dirty="0" smtClean="0">
                <a:latin typeface="Arial" pitchFamily="34" charset="0"/>
                <a:cs typeface="Arial" pitchFamily="34" charset="0"/>
              </a:rPr>
              <a:t>: </a:t>
            </a:r>
            <a:r>
              <a:rPr lang="en-US" sz="2400" dirty="0" err="1" smtClean="0">
                <a:latin typeface="Arial" pitchFamily="34" charset="0"/>
                <a:cs typeface="Arial" pitchFamily="34" charset="0"/>
              </a:rPr>
              <a:t>dòng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huyền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phù</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dòng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tháo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liên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tục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nhưng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cặn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tháo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theo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kỳ</a:t>
            </a:r>
            <a:r>
              <a:rPr lang="en-US" sz="2400" dirty="0" smtClean="0">
                <a:latin typeface="Arial" pitchFamily="34" charset="0"/>
                <a:cs typeface="Arial" pitchFamily="34" charset="0"/>
              </a:rPr>
              <a:t>.</a:t>
            </a:r>
            <a:endParaRPr lang="en-US" sz="2400" b="1" i="1" dirty="0" smtClean="0">
              <a:latin typeface="Arial" pitchFamily="34" charset="0"/>
              <a:cs typeface="Arial" pitchFamily="34" charset="0"/>
            </a:endParaRPr>
          </a:p>
        </p:txBody>
      </p:sp>
      <p:pic>
        <p:nvPicPr>
          <p:cNvPr id="17430" name="Picture 22" descr="http://tt01500.vmms.vn/uploads/news/Lang-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428220"/>
            <a:ext cx="5768189" cy="44297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27" y="2438400"/>
            <a:ext cx="907473" cy="646331"/>
          </a:xfrm>
          <a:prstGeom prst="rect">
            <a:avLst/>
          </a:prstGeom>
        </p:spPr>
        <p:txBody>
          <a:bodyPr wrap="square">
            <a:spAutoFit/>
          </a:bodyPr>
          <a:lstStyle/>
          <a:p>
            <a:r>
              <a:rPr lang="en-US" b="1" dirty="0" err="1" smtClean="0">
                <a:latin typeface="Arial" pitchFamily="34" charset="0"/>
                <a:cs typeface="Arial" pitchFamily="34" charset="0"/>
              </a:rPr>
              <a:t>Huyền</a:t>
            </a:r>
            <a:r>
              <a:rPr lang="en-US" b="1" dirty="0" smtClean="0">
                <a:latin typeface="Arial" pitchFamily="34" charset="0"/>
                <a:cs typeface="Arial" pitchFamily="34" charset="0"/>
              </a:rPr>
              <a:t> </a:t>
            </a:r>
            <a:r>
              <a:rPr lang="en-US" b="1" dirty="0" err="1">
                <a:latin typeface="Arial" pitchFamily="34" charset="0"/>
                <a:cs typeface="Arial" pitchFamily="34" charset="0"/>
              </a:rPr>
              <a:t>phù</a:t>
            </a:r>
            <a:r>
              <a:rPr lang="en-US" b="1" dirty="0">
                <a:latin typeface="Arial" pitchFamily="34" charset="0"/>
                <a:cs typeface="Arial" pitchFamily="34" charset="0"/>
              </a:rPr>
              <a:t> </a:t>
            </a:r>
            <a:endParaRPr lang="en-US" b="1" dirty="0"/>
          </a:p>
        </p:txBody>
      </p:sp>
      <p:sp>
        <p:nvSpPr>
          <p:cNvPr id="7" name="Rectangle 6"/>
          <p:cNvSpPr/>
          <p:nvPr/>
        </p:nvSpPr>
        <p:spPr>
          <a:xfrm>
            <a:off x="4444001" y="2401669"/>
            <a:ext cx="813799" cy="646331"/>
          </a:xfrm>
          <a:prstGeom prst="rect">
            <a:avLst/>
          </a:prstGeom>
        </p:spPr>
        <p:txBody>
          <a:bodyPr wrap="square">
            <a:spAutoFit/>
          </a:bodyPr>
          <a:lstStyle/>
          <a:p>
            <a:r>
              <a:rPr lang="en-US" b="1" dirty="0" err="1" smtClean="0">
                <a:latin typeface="Arial" pitchFamily="34" charset="0"/>
                <a:cs typeface="Arial" pitchFamily="34" charset="0"/>
              </a:rPr>
              <a:t>Nước</a:t>
            </a:r>
            <a:r>
              <a:rPr lang="en-US" b="1" dirty="0" smtClean="0">
                <a:latin typeface="Arial" pitchFamily="34" charset="0"/>
                <a:cs typeface="Arial" pitchFamily="34" charset="0"/>
              </a:rPr>
              <a:t> </a:t>
            </a:r>
            <a:r>
              <a:rPr lang="en-US" b="1" dirty="0" err="1">
                <a:latin typeface="Arial" pitchFamily="34" charset="0"/>
                <a:cs typeface="Arial" pitchFamily="34" charset="0"/>
              </a:rPr>
              <a:t>trong</a:t>
            </a:r>
            <a:endParaRPr lang="en-US" b="1" dirty="0"/>
          </a:p>
        </p:txBody>
      </p:sp>
      <p:sp>
        <p:nvSpPr>
          <p:cNvPr id="9" name="Rectangle 8"/>
          <p:cNvSpPr/>
          <p:nvPr/>
        </p:nvSpPr>
        <p:spPr>
          <a:xfrm>
            <a:off x="5562601" y="3117273"/>
            <a:ext cx="3581400" cy="2246769"/>
          </a:xfrm>
          <a:prstGeom prst="rect">
            <a:avLst/>
          </a:prstGeom>
        </p:spPr>
        <p:txBody>
          <a:bodyPr wrap="square">
            <a:spAutoFit/>
          </a:bodyPr>
          <a:lstStyle/>
          <a:p>
            <a:pPr algn="just"/>
            <a:r>
              <a:rPr lang="en-US" sz="2000" dirty="0" err="1" smtClean="0">
                <a:solidFill>
                  <a:srgbClr val="0070C0"/>
                </a:solidFill>
                <a:latin typeface="Arial" pitchFamily="34" charset="0"/>
                <a:cs typeface="Arial" pitchFamily="34" charset="0"/>
              </a:rPr>
              <a:t>Để</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tăng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năng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suất</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thiết</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bị</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và</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giảm</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kích</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thước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tạo</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bề</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mặt</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lắng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bởi</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các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tấm</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chắn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nghiêng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thiết</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bị</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dạng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hình</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khối</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hoặc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các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chóp</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hình</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nón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xếp</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chồng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lên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nhau</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thiết</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bị</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dạng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trụ</a:t>
            </a:r>
            <a:r>
              <a:rPr lang="en-US" sz="2000" dirty="0" smtClean="0">
                <a:solidFill>
                  <a:srgbClr val="0070C0"/>
                </a:solidFill>
                <a:latin typeface="Arial" pitchFamily="34" charset="0"/>
                <a:cs typeface="Arial" pitchFamily="34" charset="0"/>
              </a:rPr>
              <a:t>).</a:t>
            </a:r>
            <a:endParaRPr lang="en-US" sz="2000" dirty="0">
              <a:solidFill>
                <a:srgbClr val="0070C0"/>
              </a:solidFill>
            </a:endParaRPr>
          </a:p>
        </p:txBody>
      </p:sp>
      <p:sp>
        <p:nvSpPr>
          <p:cNvPr id="8" name="Rectangle 7"/>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10"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31</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2731826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907941"/>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huyền phù (lỏng + rắn)</a:t>
            </a:r>
            <a:endParaRPr lang="en-US" sz="2400" b="1" dirty="0" smtClean="0">
              <a:solidFill>
                <a:srgbClr val="FF0066"/>
              </a:solidFill>
              <a:latin typeface="Arial" pitchFamily="34" charset="0"/>
              <a:cs typeface="Arial" pitchFamily="34" charset="0"/>
            </a:endParaRPr>
          </a:p>
          <a:p>
            <a:pPr algn="just">
              <a:spcBef>
                <a:spcPts val="600"/>
              </a:spcBef>
            </a:pPr>
            <a:r>
              <a:rPr lang="en-US" sz="2400" b="1" dirty="0" err="1" smtClean="0">
                <a:solidFill>
                  <a:srgbClr val="FF6600"/>
                </a:solidFill>
                <a:latin typeface="Arial" pitchFamily="34" charset="0"/>
                <a:cs typeface="Arial" pitchFamily="34" charset="0"/>
              </a:rPr>
              <a:t>Thiết</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bị</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lắng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bán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liên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tục</a:t>
            </a:r>
            <a:r>
              <a:rPr lang="en-US" sz="2400" b="1" dirty="0" smtClean="0">
                <a:solidFill>
                  <a:srgbClr val="FF6600"/>
                </a:solidFill>
                <a:latin typeface="Arial" pitchFamily="34" charset="0"/>
                <a:cs typeface="Arial" pitchFamily="34" charset="0"/>
              </a:rPr>
              <a:t>: </a:t>
            </a:r>
          </a:p>
        </p:txBody>
      </p:sp>
      <p:pic>
        <p:nvPicPr>
          <p:cNvPr id="19458" name="Picture 2" descr="http://maythietbimo.com/0.Allcode/maytbm/images_upload/1345717308May%20lang%208%20ng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00201"/>
            <a:ext cx="4492713" cy="33695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33400" y="5105400"/>
            <a:ext cx="3387466" cy="400110"/>
          </a:xfrm>
          <a:prstGeom prst="rect">
            <a:avLst/>
          </a:prstGeom>
        </p:spPr>
        <p:txBody>
          <a:bodyPr wrap="none">
            <a:spAutoFit/>
          </a:bodyPr>
          <a:lstStyle/>
          <a:p>
            <a:r>
              <a:rPr lang="en-US" sz="2000" b="1" dirty="0" err="1" smtClean="0">
                <a:latin typeface="Arial" pitchFamily="34" charset="0"/>
                <a:cs typeface="Arial" pitchFamily="34" charset="0"/>
              </a:rPr>
              <a:t>Hình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Thi</a:t>
            </a:r>
            <a:r>
              <a:rPr lang="vi-VN" sz="2000" b="1" dirty="0" smtClean="0">
                <a:latin typeface="Arial" pitchFamily="34" charset="0"/>
                <a:cs typeface="Arial" pitchFamily="34" charset="0"/>
              </a:rPr>
              <a:t>ết bị lắng </a:t>
            </a:r>
            <a:r>
              <a:rPr lang="vi-VN" sz="2000" b="1" dirty="0">
                <a:latin typeface="Arial" pitchFamily="34" charset="0"/>
                <a:cs typeface="Arial" pitchFamily="34" charset="0"/>
              </a:rPr>
              <a:t>8 </a:t>
            </a:r>
            <a:r>
              <a:rPr lang="vi-VN" sz="2000" b="1" dirty="0" smtClean="0">
                <a:latin typeface="Arial" pitchFamily="34" charset="0"/>
                <a:cs typeface="Arial" pitchFamily="34" charset="0"/>
              </a:rPr>
              <a:t>ngăn.</a:t>
            </a:r>
            <a:endParaRPr lang="en-US" sz="2000" dirty="0">
              <a:latin typeface="Arial" pitchFamily="34" charset="0"/>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2714" y="1621655"/>
            <a:ext cx="4651285" cy="2797945"/>
          </a:xfrm>
          <a:prstGeom prst="rect">
            <a:avLst/>
          </a:prstGeom>
        </p:spPr>
      </p:pic>
      <p:sp>
        <p:nvSpPr>
          <p:cNvPr id="7" name="Rectangle 6"/>
          <p:cNvSpPr/>
          <p:nvPr/>
        </p:nvSpPr>
        <p:spPr>
          <a:xfrm>
            <a:off x="4495800" y="4569626"/>
            <a:ext cx="4570482" cy="369332"/>
          </a:xfrm>
          <a:prstGeom prst="rect">
            <a:avLst/>
          </a:prstGeom>
        </p:spPr>
        <p:txBody>
          <a:bodyPr wrap="none">
            <a:spAutoFit/>
          </a:bodyPr>
          <a:lstStyle/>
          <a:p>
            <a:r>
              <a:rPr lang="en-US" b="1" dirty="0" err="1" smtClean="0">
                <a:latin typeface="Arial" pitchFamily="34" charset="0"/>
                <a:cs typeface="Arial" pitchFamily="34" charset="0"/>
              </a:rPr>
              <a:t>Hình</a:t>
            </a:r>
            <a:r>
              <a:rPr lang="en-US" b="1" dirty="0" smtClean="0">
                <a:latin typeface="Arial" pitchFamily="34" charset="0"/>
                <a:cs typeface="Arial" pitchFamily="34" charset="0"/>
              </a:rPr>
              <a:t>: </a:t>
            </a:r>
            <a:r>
              <a:rPr lang="en-US" b="1" dirty="0" err="1" smtClean="0">
                <a:latin typeface="Arial" pitchFamily="34" charset="0"/>
                <a:cs typeface="Arial" pitchFamily="34" charset="0"/>
              </a:rPr>
              <a:t>thiết</a:t>
            </a:r>
            <a:r>
              <a:rPr lang="en-US" b="1" dirty="0" smtClean="0">
                <a:latin typeface="Arial" pitchFamily="34" charset="0"/>
                <a:cs typeface="Arial" pitchFamily="34" charset="0"/>
              </a:rPr>
              <a:t> </a:t>
            </a:r>
            <a:r>
              <a:rPr lang="en-US" b="1" dirty="0" err="1" smtClean="0">
                <a:latin typeface="Arial" pitchFamily="34" charset="0"/>
                <a:cs typeface="Arial" pitchFamily="34" charset="0"/>
              </a:rPr>
              <a:t>bị</a:t>
            </a:r>
            <a:r>
              <a:rPr lang="en-US" b="1" dirty="0" smtClean="0">
                <a:latin typeface="Arial" pitchFamily="34" charset="0"/>
                <a:cs typeface="Arial" pitchFamily="34" charset="0"/>
              </a:rPr>
              <a:t> </a:t>
            </a:r>
            <a:r>
              <a:rPr lang="vi-VN" b="1" dirty="0" smtClean="0">
                <a:latin typeface="Arial" pitchFamily="34" charset="0"/>
                <a:cs typeface="Arial" pitchFamily="34" charset="0"/>
              </a:rPr>
              <a:t>lắng </a:t>
            </a:r>
            <a:r>
              <a:rPr lang="en-US" b="1" dirty="0" err="1" smtClean="0">
                <a:latin typeface="Arial" pitchFamily="34" charset="0"/>
                <a:cs typeface="Arial" pitchFamily="34" charset="0"/>
              </a:rPr>
              <a:t>có</a:t>
            </a:r>
            <a:r>
              <a:rPr lang="en-US" b="1" dirty="0" smtClean="0">
                <a:latin typeface="Arial" pitchFamily="34" charset="0"/>
                <a:cs typeface="Arial" pitchFamily="34" charset="0"/>
              </a:rPr>
              <a:t> </a:t>
            </a:r>
            <a:r>
              <a:rPr lang="en-US" b="1" dirty="0" err="1" smtClean="0">
                <a:latin typeface="Arial" pitchFamily="34" charset="0"/>
                <a:cs typeface="Arial" pitchFamily="34" charset="0"/>
              </a:rPr>
              <a:t>tấm</a:t>
            </a:r>
            <a:r>
              <a:rPr lang="en-US" b="1" dirty="0" smtClean="0">
                <a:latin typeface="Arial" pitchFamily="34" charset="0"/>
                <a:cs typeface="Arial" pitchFamily="34" charset="0"/>
              </a:rPr>
              <a:t> </a:t>
            </a:r>
            <a:r>
              <a:rPr lang="en-US" b="1" dirty="0" err="1" smtClean="0">
                <a:latin typeface="Arial" pitchFamily="34" charset="0"/>
                <a:cs typeface="Arial" pitchFamily="34" charset="0"/>
              </a:rPr>
              <a:t>chắn</a:t>
            </a:r>
            <a:r>
              <a:rPr lang="en-US" b="1" dirty="0" smtClean="0">
                <a:latin typeface="Arial" pitchFamily="34" charset="0"/>
                <a:cs typeface="Arial" pitchFamily="34" charset="0"/>
              </a:rPr>
              <a:t> </a:t>
            </a:r>
            <a:r>
              <a:rPr lang="en-US" b="1" dirty="0" err="1" smtClean="0">
                <a:latin typeface="Arial" pitchFamily="34" charset="0"/>
                <a:cs typeface="Arial" pitchFamily="34" charset="0"/>
              </a:rPr>
              <a:t>nghiêng</a:t>
            </a:r>
            <a:r>
              <a:rPr lang="en-US" b="1" dirty="0" smtClean="0">
                <a:latin typeface="Arial" pitchFamily="34" charset="0"/>
                <a:cs typeface="Arial" pitchFamily="34" charset="0"/>
              </a:rPr>
              <a:t>.</a:t>
            </a:r>
            <a:endParaRPr lang="en-US" dirty="0">
              <a:latin typeface="Arial" pitchFamily="34" charset="0"/>
              <a:cs typeface="Arial" pitchFamily="34" charset="0"/>
            </a:endParaRPr>
          </a:p>
        </p:txBody>
      </p:sp>
      <p:sp>
        <p:nvSpPr>
          <p:cNvPr id="8" name="Rectangle 7"/>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32</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7714144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907941"/>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huyền phù (lỏng + rắn)</a:t>
            </a:r>
            <a:endParaRPr lang="en-US" sz="2400" b="1" dirty="0" smtClean="0">
              <a:solidFill>
                <a:srgbClr val="FF0066"/>
              </a:solidFill>
              <a:latin typeface="Arial" pitchFamily="34" charset="0"/>
              <a:cs typeface="Arial" pitchFamily="34" charset="0"/>
            </a:endParaRPr>
          </a:p>
          <a:p>
            <a:pPr algn="just">
              <a:spcBef>
                <a:spcPts val="600"/>
              </a:spcBef>
            </a:pPr>
            <a:r>
              <a:rPr lang="en-US" sz="2400" b="1" dirty="0" err="1" smtClean="0">
                <a:solidFill>
                  <a:srgbClr val="FF6600"/>
                </a:solidFill>
                <a:latin typeface="Arial" pitchFamily="34" charset="0"/>
                <a:cs typeface="Arial" pitchFamily="34" charset="0"/>
              </a:rPr>
              <a:t>Thiết</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bị</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lắng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bán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liên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tục</a:t>
            </a:r>
            <a:r>
              <a:rPr lang="en-US" sz="2400" b="1" dirty="0" smtClean="0">
                <a:solidFill>
                  <a:srgbClr val="FF6600"/>
                </a:solidFill>
                <a:latin typeface="Arial" pitchFamily="34" charset="0"/>
                <a:cs typeface="Arial" pitchFamily="34" charset="0"/>
              </a:rPr>
              <a:t>: </a:t>
            </a:r>
          </a:p>
        </p:txBody>
      </p:sp>
      <p:pic>
        <p:nvPicPr>
          <p:cNvPr id="20482" name="Picture 2" descr="http://canthostnews.vn/Portals/0/HinhBanTin/Hong/Thai%20CN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4999"/>
            <a:ext cx="9144000" cy="28452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33</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7752486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vampro.vn/Upload/Phổ%20biến%20kiến%20thức/Ecat.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78986"/>
            <a:ext cx="4933950" cy="4244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552271"/>
            <a:ext cx="9144000" cy="907941"/>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huyền phù (lỏng + rắn)</a:t>
            </a:r>
            <a:endParaRPr lang="en-US" sz="2400" b="1" dirty="0" smtClean="0">
              <a:solidFill>
                <a:srgbClr val="FF0066"/>
              </a:solidFill>
              <a:latin typeface="Arial" pitchFamily="34" charset="0"/>
              <a:cs typeface="Arial" pitchFamily="34" charset="0"/>
            </a:endParaRPr>
          </a:p>
          <a:p>
            <a:pPr algn="just">
              <a:spcBef>
                <a:spcPts val="600"/>
              </a:spcBef>
            </a:pPr>
            <a:r>
              <a:rPr lang="en-US" sz="2400" b="1" dirty="0" err="1" smtClean="0">
                <a:solidFill>
                  <a:srgbClr val="FF6600"/>
                </a:solidFill>
                <a:latin typeface="Arial" pitchFamily="34" charset="0"/>
                <a:cs typeface="Arial" pitchFamily="34" charset="0"/>
              </a:rPr>
              <a:t>Thiết</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bị</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lắng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bán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liên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tục</a:t>
            </a:r>
            <a:r>
              <a:rPr lang="en-US" sz="2400" b="1" dirty="0" smtClean="0">
                <a:solidFill>
                  <a:srgbClr val="FF6600"/>
                </a:solidFill>
                <a:latin typeface="Arial" pitchFamily="34" charset="0"/>
                <a:cs typeface="Arial" pitchFamily="34" charset="0"/>
              </a:rPr>
              <a:t>: </a:t>
            </a:r>
          </a:p>
        </p:txBody>
      </p:sp>
      <p:pic>
        <p:nvPicPr>
          <p:cNvPr id="2" name="Picture 1"/>
          <p:cNvPicPr>
            <a:picLocks noChangeAspect="1"/>
          </p:cNvPicPr>
          <p:nvPr/>
        </p:nvPicPr>
        <p:blipFill rotWithShape="1">
          <a:blip r:embed="rId3" cstate="print">
            <a:biLevel thresh="75000"/>
            <a:extLst>
              <a:ext uri="{28A0092B-C50C-407E-A947-70E740481C1C}">
                <a14:useLocalDpi xmlns:a14="http://schemas.microsoft.com/office/drawing/2010/main" val="0"/>
              </a:ext>
            </a:extLst>
          </a:blip>
          <a:srcRect b="5995"/>
          <a:stretch/>
        </p:blipFill>
        <p:spPr>
          <a:xfrm>
            <a:off x="4933950" y="1447800"/>
            <a:ext cx="4210050" cy="4779386"/>
          </a:xfrm>
          <a:prstGeom prst="rect">
            <a:avLst/>
          </a:prstGeom>
        </p:spPr>
      </p:pic>
      <p:sp>
        <p:nvSpPr>
          <p:cNvPr id="6" name="Rectangle 5"/>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34</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
        <p:nvSpPr>
          <p:cNvPr id="3" name="TextBox 2"/>
          <p:cNvSpPr txBox="1"/>
          <p:nvPr/>
        </p:nvSpPr>
        <p:spPr>
          <a:xfrm>
            <a:off x="2133600" y="6096000"/>
            <a:ext cx="4081245" cy="523220"/>
          </a:xfrm>
          <a:prstGeom prst="rect">
            <a:avLst/>
          </a:prstGeom>
          <a:noFill/>
        </p:spPr>
        <p:txBody>
          <a:bodyPr wrap="none" rtlCol="0">
            <a:spAutoFit/>
          </a:bodyPr>
          <a:lstStyle/>
          <a:p>
            <a:r>
              <a:rPr lang="en-US" sz="2800" dirty="0" err="1" smtClean="0"/>
              <a:t>Hình</a:t>
            </a:r>
            <a:r>
              <a:rPr lang="en-US" sz="2800" dirty="0" smtClean="0"/>
              <a:t>: </a:t>
            </a:r>
            <a:r>
              <a:rPr lang="en-US" sz="2800" dirty="0" err="1" smtClean="0"/>
              <a:t>Thiết</a:t>
            </a:r>
            <a:r>
              <a:rPr lang="en-US" sz="2800" dirty="0" smtClean="0"/>
              <a:t> </a:t>
            </a:r>
            <a:r>
              <a:rPr lang="en-US" sz="2800" dirty="0" err="1" smtClean="0"/>
              <a:t>bị</a:t>
            </a:r>
            <a:r>
              <a:rPr lang="en-US" sz="2800" dirty="0" smtClean="0"/>
              <a:t> </a:t>
            </a:r>
            <a:r>
              <a:rPr lang="en-US" sz="2800" dirty="0" err="1" smtClean="0"/>
              <a:t>lắng</a:t>
            </a:r>
            <a:r>
              <a:rPr lang="en-US" sz="2800" dirty="0" smtClean="0"/>
              <a:t> </a:t>
            </a:r>
            <a:r>
              <a:rPr lang="en-US" sz="2800" dirty="0" err="1" smtClean="0"/>
              <a:t>hình</a:t>
            </a:r>
            <a:r>
              <a:rPr lang="en-US" sz="2800" dirty="0" smtClean="0"/>
              <a:t> </a:t>
            </a:r>
            <a:r>
              <a:rPr lang="en-US" sz="2800" dirty="0" err="1" smtClean="0"/>
              <a:t>trụ</a:t>
            </a:r>
            <a:endParaRPr lang="en-US" sz="2800" dirty="0"/>
          </a:p>
        </p:txBody>
      </p:sp>
    </p:spTree>
    <p:extLst>
      <p:ext uri="{BB962C8B-B14F-4D97-AF65-F5344CB8AC3E}">
        <p14:creationId xmlns:p14="http://schemas.microsoft.com/office/powerpoint/2010/main" val="13146804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52271"/>
            <a:ext cx="9144000" cy="1215717"/>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huyền phù (lỏng + rắn)</a:t>
            </a:r>
            <a:endParaRPr lang="en-US" sz="2400" b="1" dirty="0" smtClean="0">
              <a:solidFill>
                <a:srgbClr val="FF0066"/>
              </a:solidFill>
              <a:latin typeface="Arial" pitchFamily="34" charset="0"/>
              <a:cs typeface="Arial" pitchFamily="34" charset="0"/>
            </a:endParaRPr>
          </a:p>
          <a:p>
            <a:pPr algn="just">
              <a:spcBef>
                <a:spcPts val="600"/>
              </a:spcBef>
            </a:pPr>
            <a:r>
              <a:rPr lang="en-US" sz="2400" b="1" dirty="0" err="1" smtClean="0">
                <a:solidFill>
                  <a:srgbClr val="FF6600"/>
                </a:solidFill>
                <a:latin typeface="Arial" pitchFamily="34" charset="0"/>
                <a:cs typeface="Arial" pitchFamily="34" charset="0"/>
              </a:rPr>
              <a:t>Thiết</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bị</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lắng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liên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tục</a:t>
            </a:r>
            <a:r>
              <a:rPr lang="en-US" sz="2400" b="1" dirty="0" smtClean="0">
                <a:solidFill>
                  <a:srgbClr val="FF6600"/>
                </a:solidFill>
                <a:latin typeface="Arial" pitchFamily="34" charset="0"/>
                <a:cs typeface="Arial" pitchFamily="34" charset="0"/>
              </a:rPr>
              <a:t>: </a:t>
            </a:r>
            <a:r>
              <a:rPr lang="vi-VN" sz="2000" dirty="0" smtClean="0">
                <a:latin typeface="Arial" pitchFamily="34" charset="0"/>
                <a:cs typeface="Arial" pitchFamily="34" charset="0"/>
              </a:rPr>
              <a:t>nhập liệu, tháo nước trong và lấy cặn được thực hiện liên tục. Thu cặn: dùng khí nén hoặc dùng cào gạt.</a:t>
            </a:r>
            <a:endParaRPr lang="en-US" sz="2000" dirty="0" smtClean="0">
              <a:latin typeface="Arial" pitchFamily="34" charset="0"/>
              <a:cs typeface="Arial" pitchFamily="34" charset="0"/>
            </a:endParaRPr>
          </a:p>
        </p:txBody>
      </p:sp>
      <p:pic>
        <p:nvPicPr>
          <p:cNvPr id="19458" name="Picture 2" descr="http://img.weiku.com/waterpicture/2011/10/29/9/Thickener_Clarifing_Tank_Settling_tank_HX_Series_Transmission_Device_634594896404868207_1.jpg"/>
          <p:cNvPicPr>
            <a:picLocks noChangeAspect="1" noChangeArrowheads="1"/>
          </p:cNvPicPr>
          <p:nvPr/>
        </p:nvPicPr>
        <p:blipFill rotWithShape="1">
          <a:blip r:embed="rId2">
            <a:extLst>
              <a:ext uri="{28A0092B-C50C-407E-A947-70E740481C1C}">
                <a14:useLocalDpi xmlns:a14="http://schemas.microsoft.com/office/drawing/2010/main" val="0"/>
              </a:ext>
            </a:extLst>
          </a:blip>
          <a:srcRect l="6270" t="619" r="5642" b="4251"/>
          <a:stretch/>
        </p:blipFill>
        <p:spPr bwMode="auto">
          <a:xfrm>
            <a:off x="0" y="1767988"/>
            <a:ext cx="4653035" cy="509001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76586" y="1752600"/>
            <a:ext cx="4181269" cy="4038601"/>
          </a:xfrm>
          <a:prstGeom prst="rect">
            <a:avLst/>
          </a:prstGeom>
        </p:spPr>
      </p:pic>
      <p:sp>
        <p:nvSpPr>
          <p:cNvPr id="5" name="Rectangle 4"/>
          <p:cNvSpPr/>
          <p:nvPr/>
        </p:nvSpPr>
        <p:spPr>
          <a:xfrm>
            <a:off x="5096877" y="5867400"/>
            <a:ext cx="3940694" cy="400110"/>
          </a:xfrm>
          <a:prstGeom prst="rect">
            <a:avLst/>
          </a:prstGeom>
        </p:spPr>
        <p:txBody>
          <a:bodyPr wrap="none">
            <a:spAutoFit/>
          </a:bodyPr>
          <a:lstStyle/>
          <a:p>
            <a:pPr algn="just">
              <a:spcBef>
                <a:spcPts val="600"/>
              </a:spcBef>
            </a:pPr>
            <a:r>
              <a:rPr lang="vi-VN" sz="2000" dirty="0" smtClean="0">
                <a:latin typeface="Arial" pitchFamily="34" charset="0"/>
                <a:cs typeface="Arial" pitchFamily="34" charset="0"/>
              </a:rPr>
              <a:t>Hình: Thiết bị lắng kiểu răng cào.</a:t>
            </a:r>
            <a:endParaRPr lang="en-US" sz="2000" dirty="0">
              <a:latin typeface="Arial" pitchFamily="34" charset="0"/>
              <a:cs typeface="Arial" pitchFamily="34" charset="0"/>
            </a:endParaRPr>
          </a:p>
        </p:txBody>
      </p:sp>
      <p:sp>
        <p:nvSpPr>
          <p:cNvPr id="6" name="Rectangle 5"/>
          <p:cNvSpPr/>
          <p:nvPr/>
        </p:nvSpPr>
        <p:spPr>
          <a:xfrm>
            <a:off x="4980137" y="5181600"/>
            <a:ext cx="1223412" cy="369332"/>
          </a:xfrm>
          <a:prstGeom prst="rect">
            <a:avLst/>
          </a:prstGeom>
        </p:spPr>
        <p:txBody>
          <a:bodyPr wrap="none">
            <a:spAutoFit/>
          </a:bodyPr>
          <a:lstStyle/>
          <a:p>
            <a:pPr algn="just">
              <a:spcBef>
                <a:spcPts val="600"/>
              </a:spcBef>
            </a:pPr>
            <a:r>
              <a:rPr lang="vi-VN" dirty="0" smtClean="0">
                <a:latin typeface="Arial" pitchFamily="34" charset="0"/>
                <a:cs typeface="Arial" pitchFamily="34" charset="0"/>
              </a:rPr>
              <a:t>1. Bể lắng</a:t>
            </a:r>
            <a:endParaRPr lang="en-US" dirty="0">
              <a:latin typeface="Arial" pitchFamily="34" charset="0"/>
              <a:cs typeface="Arial" pitchFamily="34" charset="0"/>
            </a:endParaRPr>
          </a:p>
        </p:txBody>
      </p:sp>
      <p:sp>
        <p:nvSpPr>
          <p:cNvPr id="11" name="Rectangle 10"/>
          <p:cNvSpPr/>
          <p:nvPr/>
        </p:nvSpPr>
        <p:spPr>
          <a:xfrm>
            <a:off x="8023180" y="2286000"/>
            <a:ext cx="1018227" cy="369332"/>
          </a:xfrm>
          <a:prstGeom prst="rect">
            <a:avLst/>
          </a:prstGeom>
        </p:spPr>
        <p:txBody>
          <a:bodyPr wrap="none">
            <a:spAutoFit/>
          </a:bodyPr>
          <a:lstStyle/>
          <a:p>
            <a:pPr algn="just">
              <a:spcBef>
                <a:spcPts val="600"/>
              </a:spcBef>
            </a:pPr>
            <a:r>
              <a:rPr lang="vi-VN" dirty="0" smtClean="0">
                <a:latin typeface="Arial" pitchFamily="34" charset="0"/>
                <a:cs typeface="Arial" pitchFamily="34" charset="0"/>
              </a:rPr>
              <a:t>2. Màng</a:t>
            </a:r>
            <a:endParaRPr lang="en-US" dirty="0">
              <a:latin typeface="Arial" pitchFamily="34" charset="0"/>
              <a:cs typeface="Arial" pitchFamily="34" charset="0"/>
            </a:endParaRPr>
          </a:p>
        </p:txBody>
      </p:sp>
      <p:sp>
        <p:nvSpPr>
          <p:cNvPr id="12" name="Rectangle 11"/>
          <p:cNvSpPr/>
          <p:nvPr/>
        </p:nvSpPr>
        <p:spPr>
          <a:xfrm>
            <a:off x="6096000" y="1752600"/>
            <a:ext cx="2787943" cy="369332"/>
          </a:xfrm>
          <a:prstGeom prst="rect">
            <a:avLst/>
          </a:prstGeom>
        </p:spPr>
        <p:txBody>
          <a:bodyPr wrap="none">
            <a:spAutoFit/>
          </a:bodyPr>
          <a:lstStyle/>
          <a:p>
            <a:pPr algn="just">
              <a:spcBef>
                <a:spcPts val="600"/>
              </a:spcBef>
            </a:pPr>
            <a:r>
              <a:rPr lang="vi-VN" dirty="0" smtClean="0">
                <a:latin typeface="Arial" pitchFamily="34" charset="0"/>
                <a:cs typeface="Arial" pitchFamily="34" charset="0"/>
              </a:rPr>
              <a:t>3. Bánh răng truyền động</a:t>
            </a:r>
            <a:endParaRPr lang="en-US" dirty="0">
              <a:latin typeface="Arial" pitchFamily="34" charset="0"/>
              <a:cs typeface="Arial" pitchFamily="34" charset="0"/>
            </a:endParaRPr>
          </a:p>
        </p:txBody>
      </p:sp>
      <p:sp>
        <p:nvSpPr>
          <p:cNvPr id="13" name="Rectangle 12"/>
          <p:cNvSpPr/>
          <p:nvPr/>
        </p:nvSpPr>
        <p:spPr>
          <a:xfrm>
            <a:off x="7489971" y="5257800"/>
            <a:ext cx="1667884" cy="646331"/>
          </a:xfrm>
          <a:prstGeom prst="rect">
            <a:avLst/>
          </a:prstGeom>
        </p:spPr>
        <p:txBody>
          <a:bodyPr wrap="square">
            <a:spAutoFit/>
          </a:bodyPr>
          <a:lstStyle/>
          <a:p>
            <a:pPr algn="just">
              <a:spcBef>
                <a:spcPts val="600"/>
              </a:spcBef>
            </a:pPr>
            <a:r>
              <a:rPr lang="vi-VN" dirty="0" smtClean="0">
                <a:latin typeface="Arial" pitchFamily="34" charset="0"/>
                <a:cs typeface="Arial" pitchFamily="34" charset="0"/>
              </a:rPr>
              <a:t>4. Cánh khuấy kiểu răng cào</a:t>
            </a:r>
            <a:endParaRPr lang="en-US" dirty="0">
              <a:latin typeface="Arial" pitchFamily="34" charset="0"/>
              <a:cs typeface="Arial" pitchFamily="34" charset="0"/>
            </a:endParaRPr>
          </a:p>
        </p:txBody>
      </p:sp>
      <p:sp>
        <p:nvSpPr>
          <p:cNvPr id="14" name="Rectangle 13"/>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15"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35</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75960369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52271"/>
            <a:ext cx="9144000" cy="907941"/>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huyền phù (lỏng + rắn)</a:t>
            </a:r>
            <a:endParaRPr lang="en-US" sz="2400" b="1" dirty="0" smtClean="0">
              <a:solidFill>
                <a:srgbClr val="FF0066"/>
              </a:solidFill>
              <a:latin typeface="Arial" pitchFamily="34" charset="0"/>
              <a:cs typeface="Arial" pitchFamily="34" charset="0"/>
            </a:endParaRPr>
          </a:p>
          <a:p>
            <a:pPr algn="just">
              <a:spcBef>
                <a:spcPts val="600"/>
              </a:spcBef>
            </a:pPr>
            <a:r>
              <a:rPr lang="en-US" sz="2400" b="1" dirty="0" err="1" smtClean="0">
                <a:solidFill>
                  <a:srgbClr val="FF6600"/>
                </a:solidFill>
                <a:latin typeface="Arial" pitchFamily="34" charset="0"/>
                <a:cs typeface="Arial" pitchFamily="34" charset="0"/>
              </a:rPr>
              <a:t>Thiết</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bị</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lắng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liên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tục</a:t>
            </a:r>
            <a:r>
              <a:rPr lang="en-US" sz="2400" b="1" dirty="0" smtClean="0">
                <a:solidFill>
                  <a:srgbClr val="FF6600"/>
                </a:solidFill>
                <a:latin typeface="Arial" pitchFamily="34" charset="0"/>
                <a:cs typeface="Arial" pitchFamily="34" charset="0"/>
              </a:rPr>
              <a:t>:</a:t>
            </a:r>
            <a:endParaRPr lang="en-US" sz="2000" dirty="0" smtClean="0">
              <a:latin typeface="Arial" pitchFamily="34" charset="0"/>
              <a:cs typeface="Arial" pitchFamily="34" charset="0"/>
            </a:endParaRPr>
          </a:p>
        </p:txBody>
      </p:sp>
      <p:pic>
        <p:nvPicPr>
          <p:cNvPr id="2" name="Picture 1"/>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3733799" y="1066800"/>
            <a:ext cx="5410201" cy="4565405"/>
          </a:xfrm>
          <a:prstGeom prst="rect">
            <a:avLst/>
          </a:prstGeom>
        </p:spPr>
      </p:pic>
      <p:sp>
        <p:nvSpPr>
          <p:cNvPr id="6" name="Rectangle 5"/>
          <p:cNvSpPr/>
          <p:nvPr/>
        </p:nvSpPr>
        <p:spPr>
          <a:xfrm>
            <a:off x="4764253" y="5782088"/>
            <a:ext cx="3541547" cy="400110"/>
          </a:xfrm>
          <a:prstGeom prst="rect">
            <a:avLst/>
          </a:prstGeom>
        </p:spPr>
        <p:txBody>
          <a:bodyPr wrap="none">
            <a:spAutoFit/>
          </a:bodyPr>
          <a:lstStyle/>
          <a:p>
            <a:pPr algn="just">
              <a:spcBef>
                <a:spcPts val="600"/>
              </a:spcBef>
            </a:pPr>
            <a:r>
              <a:rPr lang="vi-VN" sz="2000" dirty="0" smtClean="0">
                <a:latin typeface="Arial" pitchFamily="34" charset="0"/>
                <a:cs typeface="Arial" pitchFamily="34" charset="0"/>
              </a:rPr>
              <a:t>Hình: Thiết bị lắng hình phễu.</a:t>
            </a:r>
            <a:endParaRPr lang="en-US" sz="2000" dirty="0">
              <a:latin typeface="Arial" pitchFamily="34" charset="0"/>
              <a:cs typeface="Arial" pitchFamily="34" charset="0"/>
            </a:endParaRPr>
          </a:p>
        </p:txBody>
      </p:sp>
      <p:sp>
        <p:nvSpPr>
          <p:cNvPr id="7" name="Rectangle 6"/>
          <p:cNvSpPr/>
          <p:nvPr/>
        </p:nvSpPr>
        <p:spPr>
          <a:xfrm>
            <a:off x="6773638" y="3706090"/>
            <a:ext cx="1303562" cy="338554"/>
          </a:xfrm>
          <a:prstGeom prst="rect">
            <a:avLst/>
          </a:prstGeom>
        </p:spPr>
        <p:txBody>
          <a:bodyPr wrap="none">
            <a:spAutoFit/>
          </a:bodyPr>
          <a:lstStyle/>
          <a:p>
            <a:pPr algn="just">
              <a:spcBef>
                <a:spcPts val="600"/>
              </a:spcBef>
            </a:pPr>
            <a:r>
              <a:rPr lang="vi-VN" sz="1600" dirty="0" smtClean="0">
                <a:latin typeface="Arial" pitchFamily="34" charset="0"/>
                <a:cs typeface="Arial" pitchFamily="34" charset="0"/>
              </a:rPr>
              <a:t>. Phễu chứa</a:t>
            </a:r>
            <a:endParaRPr lang="en-US" sz="1600" dirty="0">
              <a:latin typeface="Arial" pitchFamily="34" charset="0"/>
              <a:cs typeface="Arial" pitchFamily="34" charset="0"/>
            </a:endParaRPr>
          </a:p>
        </p:txBody>
      </p:sp>
      <p:sp>
        <p:nvSpPr>
          <p:cNvPr id="8" name="Rectangle 7"/>
          <p:cNvSpPr/>
          <p:nvPr/>
        </p:nvSpPr>
        <p:spPr>
          <a:xfrm>
            <a:off x="6653528" y="1594156"/>
            <a:ext cx="1576072" cy="338554"/>
          </a:xfrm>
          <a:prstGeom prst="rect">
            <a:avLst/>
          </a:prstGeom>
        </p:spPr>
        <p:txBody>
          <a:bodyPr wrap="none">
            <a:spAutoFit/>
          </a:bodyPr>
          <a:lstStyle/>
          <a:p>
            <a:pPr algn="just">
              <a:spcBef>
                <a:spcPts val="600"/>
              </a:spcBef>
            </a:pPr>
            <a:r>
              <a:rPr lang="vi-VN" sz="1600" dirty="0" smtClean="0">
                <a:latin typeface="Arial" pitchFamily="34" charset="0"/>
                <a:cs typeface="Arial" pitchFamily="34" charset="0"/>
              </a:rPr>
              <a:t>. Đĩa phân phối</a:t>
            </a:r>
            <a:endParaRPr lang="en-US" sz="1600" dirty="0">
              <a:latin typeface="Arial" pitchFamily="34" charset="0"/>
              <a:cs typeface="Arial" pitchFamily="34" charset="0"/>
            </a:endParaRPr>
          </a:p>
        </p:txBody>
      </p:sp>
      <p:sp>
        <p:nvSpPr>
          <p:cNvPr id="9" name="Rectangle 8"/>
          <p:cNvSpPr/>
          <p:nvPr/>
        </p:nvSpPr>
        <p:spPr>
          <a:xfrm>
            <a:off x="7729948" y="2691825"/>
            <a:ext cx="1337852" cy="584775"/>
          </a:xfrm>
          <a:prstGeom prst="rect">
            <a:avLst/>
          </a:prstGeom>
        </p:spPr>
        <p:txBody>
          <a:bodyPr wrap="square">
            <a:spAutoFit/>
          </a:bodyPr>
          <a:lstStyle/>
          <a:p>
            <a:pPr algn="just">
              <a:spcBef>
                <a:spcPts val="600"/>
              </a:spcBef>
            </a:pPr>
            <a:r>
              <a:rPr lang="vi-VN" sz="1600" dirty="0" smtClean="0">
                <a:latin typeface="Arial" pitchFamily="34" charset="0"/>
                <a:cs typeface="Arial" pitchFamily="34" charset="0"/>
              </a:rPr>
              <a:t>. Màng chứa nước trong</a:t>
            </a:r>
            <a:endParaRPr lang="en-US" sz="1600" dirty="0">
              <a:latin typeface="Arial" pitchFamily="34" charset="0"/>
              <a:cs typeface="Arial" pitchFamily="34" charset="0"/>
            </a:endParaRPr>
          </a:p>
        </p:txBody>
      </p:sp>
      <p:sp>
        <p:nvSpPr>
          <p:cNvPr id="10" name="Rectangle 9"/>
          <p:cNvSpPr/>
          <p:nvPr/>
        </p:nvSpPr>
        <p:spPr>
          <a:xfrm>
            <a:off x="7154008" y="5071646"/>
            <a:ext cx="1532792" cy="338554"/>
          </a:xfrm>
          <a:prstGeom prst="rect">
            <a:avLst/>
          </a:prstGeom>
        </p:spPr>
        <p:txBody>
          <a:bodyPr wrap="none">
            <a:spAutoFit/>
          </a:bodyPr>
          <a:lstStyle/>
          <a:p>
            <a:pPr algn="just">
              <a:spcBef>
                <a:spcPts val="600"/>
              </a:spcBef>
            </a:pPr>
            <a:r>
              <a:rPr lang="vi-VN" sz="1600" dirty="0" smtClean="0">
                <a:latin typeface="Arial" pitchFamily="34" charset="0"/>
                <a:cs typeface="Arial" pitchFamily="34" charset="0"/>
              </a:rPr>
              <a:t>. Ống tháo cặn</a:t>
            </a:r>
            <a:endParaRPr lang="en-US" sz="1600" dirty="0">
              <a:latin typeface="Arial" pitchFamily="34" charset="0"/>
              <a:cs typeface="Arial" pitchFamily="34" charset="0"/>
            </a:endParaRPr>
          </a:p>
        </p:txBody>
      </p:sp>
      <p:sp>
        <p:nvSpPr>
          <p:cNvPr id="11" name="Rectangle 10"/>
          <p:cNvSpPr/>
          <p:nvPr/>
        </p:nvSpPr>
        <p:spPr>
          <a:xfrm>
            <a:off x="3853308" y="5528846"/>
            <a:ext cx="2547492" cy="338554"/>
          </a:xfrm>
          <a:prstGeom prst="rect">
            <a:avLst/>
          </a:prstGeom>
        </p:spPr>
        <p:txBody>
          <a:bodyPr wrap="none">
            <a:spAutoFit/>
          </a:bodyPr>
          <a:lstStyle/>
          <a:p>
            <a:pPr algn="just">
              <a:spcBef>
                <a:spcPts val="600"/>
              </a:spcBef>
            </a:pPr>
            <a:r>
              <a:rPr lang="vi-VN" sz="1600" dirty="0" smtClean="0">
                <a:latin typeface="Arial" pitchFamily="34" charset="0"/>
                <a:cs typeface="Arial" pitchFamily="34" charset="0"/>
              </a:rPr>
              <a:t>5. Ống dẫn không khí nén</a:t>
            </a:r>
            <a:endParaRPr lang="en-US" sz="1600" dirty="0">
              <a:latin typeface="Arial" pitchFamily="34" charset="0"/>
              <a:cs typeface="Arial" pitchFamily="34" charset="0"/>
            </a:endParaRPr>
          </a:p>
        </p:txBody>
      </p:sp>
      <p:pic>
        <p:nvPicPr>
          <p:cNvPr id="13" name="Picture 4" descr="http://www.congtymoitruong.com/images/plg_imagesized/164-imag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981201"/>
            <a:ext cx="3784038" cy="3276599"/>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222744" y="5381978"/>
            <a:ext cx="3026791" cy="784830"/>
          </a:xfrm>
          <a:prstGeom prst="rect">
            <a:avLst/>
          </a:prstGeom>
        </p:spPr>
        <p:txBody>
          <a:bodyPr wrap="none">
            <a:spAutoFit/>
          </a:bodyPr>
          <a:lstStyle/>
          <a:p>
            <a:pPr algn="just">
              <a:spcBef>
                <a:spcPts val="600"/>
              </a:spcBef>
            </a:pPr>
            <a:r>
              <a:rPr lang="vi-VN" sz="2000" dirty="0" smtClean="0">
                <a:latin typeface="Arial" pitchFamily="34" charset="0"/>
                <a:cs typeface="Arial" pitchFamily="34" charset="0"/>
              </a:rPr>
              <a:t>Hình: Thiết bị lắng xử lý </a:t>
            </a:r>
          </a:p>
          <a:p>
            <a:pPr algn="just">
              <a:spcBef>
                <a:spcPts val="600"/>
              </a:spcBef>
            </a:pPr>
            <a:r>
              <a:rPr lang="vi-VN" sz="2000" dirty="0" smtClean="0">
                <a:latin typeface="Arial" pitchFamily="34" charset="0"/>
                <a:cs typeface="Arial" pitchFamily="34" charset="0"/>
              </a:rPr>
              <a:t>       nước thải bệnh viện.</a:t>
            </a:r>
            <a:endParaRPr lang="en-US" sz="2000" dirty="0">
              <a:latin typeface="Arial" pitchFamily="34" charset="0"/>
              <a:cs typeface="Arial" pitchFamily="34" charset="0"/>
            </a:endParaRPr>
          </a:p>
        </p:txBody>
      </p:sp>
      <p:sp>
        <p:nvSpPr>
          <p:cNvPr id="15" name="Rectangle 14"/>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1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36</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1108232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7200"/>
            <a:ext cx="9144000" cy="907941"/>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a:t>
            </a:r>
            <a:r>
              <a:rPr lang="en-US" sz="2400" b="1" dirty="0" err="1" smtClean="0">
                <a:solidFill>
                  <a:srgbClr val="FF0066"/>
                </a:solidFill>
                <a:latin typeface="Arial" pitchFamily="34" charset="0"/>
                <a:cs typeface="Arial" pitchFamily="34" charset="0"/>
              </a:rPr>
              <a: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vi-VN" sz="2400" b="1" dirty="0" smtClean="0">
                <a:solidFill>
                  <a:srgbClr val="FF0066"/>
                </a:solidFill>
                <a:latin typeface="Arial" pitchFamily="34" charset="0"/>
                <a:cs typeface="Arial" pitchFamily="34" charset="0"/>
              </a:rPr>
              <a:t> huyền phù (lỏng + rắn)</a:t>
            </a:r>
            <a:endParaRPr lang="en-US" sz="2400" b="1" dirty="0" smtClean="0">
              <a:solidFill>
                <a:srgbClr val="FF0066"/>
              </a:solidFill>
              <a:latin typeface="Arial" pitchFamily="34" charset="0"/>
              <a:cs typeface="Arial" pitchFamily="34" charset="0"/>
            </a:endParaRPr>
          </a:p>
          <a:p>
            <a:pPr algn="just">
              <a:spcBef>
                <a:spcPts val="600"/>
              </a:spcBef>
            </a:pPr>
            <a:r>
              <a:rPr lang="en-US" sz="2400" b="1" dirty="0" err="1" smtClean="0">
                <a:solidFill>
                  <a:srgbClr val="FF6600"/>
                </a:solidFill>
                <a:latin typeface="Arial" pitchFamily="34" charset="0"/>
                <a:cs typeface="Arial" pitchFamily="34" charset="0"/>
              </a:rPr>
              <a:t>Thiết</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bị</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lắng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liên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tục</a:t>
            </a:r>
            <a:r>
              <a:rPr lang="en-US" sz="2400" b="1" dirty="0" smtClean="0">
                <a:solidFill>
                  <a:srgbClr val="FF6600"/>
                </a:solidFill>
                <a:latin typeface="Arial" pitchFamily="34" charset="0"/>
                <a:cs typeface="Arial" pitchFamily="34" charset="0"/>
              </a:rPr>
              <a:t>:</a:t>
            </a:r>
            <a:endParaRPr lang="en-US" sz="2000" dirty="0" smtClean="0">
              <a:latin typeface="Arial" pitchFamily="34" charset="0"/>
              <a:cs typeface="Arial" pitchFamily="34" charset="0"/>
            </a:endParaRPr>
          </a:p>
        </p:txBody>
      </p:sp>
      <p:pic>
        <p:nvPicPr>
          <p:cNvPr id="6" name="Picture 5"/>
          <p:cNvPicPr>
            <a:picLocks noChangeAspect="1"/>
          </p:cNvPicPr>
          <p:nvPr/>
        </p:nvPicPr>
        <p:blipFill rotWithShape="1">
          <a:blip r:embed="rId2">
            <a:biLevel thresh="75000"/>
            <a:extLst>
              <a:ext uri="{28A0092B-C50C-407E-A947-70E740481C1C}">
                <a14:useLocalDpi xmlns:a14="http://schemas.microsoft.com/office/drawing/2010/main" val="0"/>
              </a:ext>
            </a:extLst>
          </a:blip>
          <a:srcRect t="74836"/>
          <a:stretch/>
        </p:blipFill>
        <p:spPr>
          <a:xfrm>
            <a:off x="13855" y="5486400"/>
            <a:ext cx="7416800" cy="1399777"/>
          </a:xfrm>
          <a:prstGeom prst="rect">
            <a:avLst/>
          </a:prstGeom>
        </p:spPr>
      </p:pic>
      <p:pic>
        <p:nvPicPr>
          <p:cNvPr id="5" name="Picture 4"/>
          <p:cNvPicPr>
            <a:picLocks noChangeAspect="1"/>
          </p:cNvPicPr>
          <p:nvPr/>
        </p:nvPicPr>
        <p:blipFill rotWithShape="1">
          <a:blip r:embed="rId2">
            <a:biLevel thresh="75000"/>
            <a:extLst>
              <a:ext uri="{28A0092B-C50C-407E-A947-70E740481C1C}">
                <a14:useLocalDpi xmlns:a14="http://schemas.microsoft.com/office/drawing/2010/main" val="0"/>
              </a:ext>
            </a:extLst>
          </a:blip>
          <a:srcRect l="16812" r="17061" b="25663"/>
          <a:stretch/>
        </p:blipFill>
        <p:spPr>
          <a:xfrm>
            <a:off x="0" y="1351286"/>
            <a:ext cx="4904510" cy="4135114"/>
          </a:xfrm>
          <a:prstGeom prst="rect">
            <a:avLst/>
          </a:prstGeom>
        </p:spPr>
      </p:pic>
      <p:pic>
        <p:nvPicPr>
          <p:cNvPr id="28674" name="Picture 2"/>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4946073" y="911170"/>
            <a:ext cx="3816927"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37</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
        <p:nvSpPr>
          <p:cNvPr id="2" name="TextBox 1"/>
          <p:cNvSpPr txBox="1"/>
          <p:nvPr/>
        </p:nvSpPr>
        <p:spPr>
          <a:xfrm>
            <a:off x="660400" y="6457890"/>
            <a:ext cx="1066800" cy="400110"/>
          </a:xfrm>
          <a:prstGeom prst="rect">
            <a:avLst/>
          </a:prstGeom>
          <a:solidFill>
            <a:schemeClr val="bg1"/>
          </a:solidFill>
        </p:spPr>
        <p:txBody>
          <a:bodyPr wrap="square" rtlCol="0">
            <a:spAutoFit/>
          </a:bodyPr>
          <a:lstStyle/>
          <a:p>
            <a:pPr algn="r"/>
            <a:r>
              <a:rPr lang="en-US" sz="2000" b="1" dirty="0" err="1" smtClean="0"/>
              <a:t>Hình</a:t>
            </a:r>
            <a:r>
              <a:rPr lang="en-US" sz="2000" b="1" dirty="0" smtClean="0"/>
              <a:t>: </a:t>
            </a:r>
            <a:endParaRPr lang="en-US" sz="2000" b="1" dirty="0"/>
          </a:p>
        </p:txBody>
      </p:sp>
    </p:spTree>
    <p:extLst>
      <p:ext uri="{BB962C8B-B14F-4D97-AF65-F5344CB8AC3E}">
        <p14:creationId xmlns:p14="http://schemas.microsoft.com/office/powerpoint/2010/main" val="1063148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914400"/>
            <a:ext cx="9144000" cy="6001643"/>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Trường lực ly tâm </a:t>
            </a:r>
          </a:p>
          <a:p>
            <a:pPr algn="just"/>
            <a:r>
              <a:rPr lang="vi-VN" sz="2400" b="1" dirty="0" smtClean="0">
                <a:solidFill>
                  <a:srgbClr val="FF6600"/>
                </a:solidFill>
                <a:latin typeface="Arial" pitchFamily="34" charset="0"/>
                <a:cs typeface="Arial" pitchFamily="34" charset="0"/>
              </a:rPr>
              <a:t>Lực ly tâm:</a:t>
            </a:r>
          </a:p>
          <a:p>
            <a:pPr algn="just"/>
            <a:endParaRPr lang="vi-VN" sz="2400" b="1" dirty="0">
              <a:solidFill>
                <a:srgbClr val="FF6600"/>
              </a:solidFill>
              <a:latin typeface="Arial" pitchFamily="34" charset="0"/>
              <a:cs typeface="Arial" pitchFamily="34" charset="0"/>
            </a:endParaRPr>
          </a:p>
          <a:p>
            <a:pPr algn="just"/>
            <a:endParaRPr lang="vi-VN" sz="2400" b="1" dirty="0" smtClean="0">
              <a:solidFill>
                <a:srgbClr val="FF6600"/>
              </a:solidFill>
              <a:latin typeface="Arial" pitchFamily="34" charset="0"/>
              <a:cs typeface="Arial" pitchFamily="34" charset="0"/>
            </a:endParaRPr>
          </a:p>
          <a:p>
            <a:pPr algn="just"/>
            <a:endParaRPr lang="vi-VN" sz="2400" b="1" dirty="0">
              <a:solidFill>
                <a:srgbClr val="FF6600"/>
              </a:solidFill>
              <a:latin typeface="Arial" pitchFamily="34" charset="0"/>
              <a:cs typeface="Arial" pitchFamily="34" charset="0"/>
            </a:endParaRPr>
          </a:p>
          <a:p>
            <a:pPr algn="just"/>
            <a:r>
              <a:rPr lang="vi-VN" sz="2400" b="1" dirty="0" smtClean="0">
                <a:solidFill>
                  <a:srgbClr val="FF6600"/>
                </a:solidFill>
                <a:latin typeface="Arial" pitchFamily="34" charset="0"/>
                <a:cs typeface="Arial" pitchFamily="34" charset="0"/>
              </a:rPr>
              <a:t>Tạo trường lực ly tâm: </a:t>
            </a:r>
          </a:p>
          <a:p>
            <a:pPr algn="just"/>
            <a:r>
              <a:rPr lang="vi-VN" sz="2400" dirty="0" smtClean="0">
                <a:solidFill>
                  <a:srgbClr val="0070C0"/>
                </a:solidFill>
                <a:latin typeface="Arial" pitchFamily="34" charset="0"/>
                <a:cs typeface="Arial" pitchFamily="34" charset="0"/>
              </a:rPr>
              <a:t>Lắng xyclôn (cyclone): </a:t>
            </a:r>
            <a:r>
              <a:rPr lang="vi-VN" sz="2400" dirty="0" smtClean="0">
                <a:latin typeface="Arial" pitchFamily="34" charset="0"/>
                <a:cs typeface="Arial" pitchFamily="34" charset="0"/>
              </a:rPr>
              <a:t>dòng hỗn hợp quay xung quanh đường tâm cố định</a:t>
            </a:r>
          </a:p>
          <a:p>
            <a:pPr algn="just"/>
            <a:r>
              <a:rPr lang="vi-VN" sz="2400" dirty="0" smtClean="0">
                <a:solidFill>
                  <a:srgbClr val="7030A0"/>
                </a:solidFill>
                <a:latin typeface="Arial" pitchFamily="34" charset="0"/>
                <a:cs typeface="Arial" pitchFamily="34" charset="0"/>
              </a:rPr>
              <a:t>Lắng ly tâm (centrifugal): </a:t>
            </a:r>
            <a:r>
              <a:rPr lang="vi-VN" sz="2400" dirty="0" smtClean="0">
                <a:latin typeface="Arial" pitchFamily="34" charset="0"/>
                <a:cs typeface="Arial" pitchFamily="34" charset="0"/>
              </a:rPr>
              <a:t>thùng hình trụ chứa chất lỏng quay xung quanh đường tâm của nó</a:t>
            </a:r>
          </a:p>
          <a:p>
            <a:pPr algn="just"/>
            <a:r>
              <a:rPr lang="vi-VN" sz="2400" dirty="0" smtClean="0">
                <a:solidFill>
                  <a:srgbClr val="FF0000"/>
                </a:solidFill>
                <a:latin typeface="Arial" pitchFamily="34" charset="0"/>
                <a:cs typeface="Arial" pitchFamily="34" charset="0"/>
              </a:rPr>
              <a:t>Chuẩn số Frude (Fr): </a:t>
            </a:r>
            <a:r>
              <a:rPr lang="vi-VN" sz="2400" dirty="0" smtClean="0">
                <a:latin typeface="Arial" pitchFamily="34" charset="0"/>
                <a:cs typeface="Arial" pitchFamily="34" charset="0"/>
              </a:rPr>
              <a:t>tỉ số giữa lực ly tâm và lực trọng trường</a:t>
            </a:r>
          </a:p>
          <a:p>
            <a:pPr algn="just"/>
            <a:endParaRPr lang="vi-VN" sz="2400" dirty="0">
              <a:latin typeface="Arial" pitchFamily="34" charset="0"/>
              <a:cs typeface="Arial" pitchFamily="34" charset="0"/>
            </a:endParaRPr>
          </a:p>
          <a:p>
            <a:pPr algn="just"/>
            <a:endParaRPr lang="vi-VN" sz="2400" dirty="0" smtClean="0">
              <a:latin typeface="Arial" pitchFamily="34" charset="0"/>
              <a:cs typeface="Arial" pitchFamily="34" charset="0"/>
            </a:endParaRPr>
          </a:p>
          <a:p>
            <a:pPr algn="just"/>
            <a:endParaRPr lang="vi-VN" sz="2400" dirty="0">
              <a:latin typeface="Arial" pitchFamily="34" charset="0"/>
              <a:cs typeface="Arial" pitchFamily="34" charset="0"/>
            </a:endParaRPr>
          </a:p>
          <a:p>
            <a:pPr algn="just"/>
            <a:r>
              <a:rPr lang="vi-VN" sz="2400" dirty="0" smtClean="0">
                <a:latin typeface="Arial" pitchFamily="34" charset="0"/>
                <a:cs typeface="Arial" pitchFamily="34" charset="0"/>
              </a:rPr>
              <a:t>							Yếu tố phân ly</a:t>
            </a:r>
          </a:p>
          <a:p>
            <a:pPr algn="just"/>
            <a:r>
              <a:rPr lang="vi-VN" sz="2400" dirty="0" smtClean="0">
                <a:latin typeface="Arial" pitchFamily="34" charset="0"/>
                <a:cs typeface="Arial" pitchFamily="34" charset="0"/>
              </a:rPr>
              <a:t>Đánh giá sức mạnh của trường lực ly tâm</a:t>
            </a:r>
            <a:endParaRPr lang="en-US" sz="2000" dirty="0" smtClean="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364251339"/>
              </p:ext>
            </p:extLst>
          </p:nvPr>
        </p:nvGraphicFramePr>
        <p:xfrm>
          <a:off x="2057400" y="5068888"/>
          <a:ext cx="4352925" cy="1179512"/>
        </p:xfrm>
        <a:graphic>
          <a:graphicData uri="http://schemas.openxmlformats.org/presentationml/2006/ole">
            <mc:AlternateContent xmlns:mc="http://schemas.openxmlformats.org/markup-compatibility/2006">
              <mc:Choice xmlns:v="urn:schemas-microsoft-com:vml" Requires="v">
                <p:oleObj spid="_x0000_s22784" name="Equation" r:id="rId3" imgW="1689100" imgH="457200" progId="Equation.3">
                  <p:embed/>
                </p:oleObj>
              </mc:Choice>
              <mc:Fallback>
                <p:oleObj name="Equation" r:id="rId3" imgW="1689100" imgH="457200" progId="Equation.3">
                  <p:embed/>
                  <p:pic>
                    <p:nvPicPr>
                      <p:cNvPr id="0" name="Picture 2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068888"/>
                        <a:ext cx="4352925" cy="1179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020912983"/>
              </p:ext>
            </p:extLst>
          </p:nvPr>
        </p:nvGraphicFramePr>
        <p:xfrm>
          <a:off x="1981200" y="1905000"/>
          <a:ext cx="1701800" cy="622300"/>
        </p:xfrm>
        <a:graphic>
          <a:graphicData uri="http://schemas.openxmlformats.org/presentationml/2006/ole">
            <mc:AlternateContent xmlns:mc="http://schemas.openxmlformats.org/markup-compatibility/2006">
              <mc:Choice xmlns:v="urn:schemas-microsoft-com:vml" Requires="v">
                <p:oleObj spid="_x0000_s22785" name="Equation" r:id="rId5" imgW="660113" imgH="241195" progId="Equation.3">
                  <p:embed/>
                </p:oleObj>
              </mc:Choice>
              <mc:Fallback>
                <p:oleObj name="Equation" r:id="rId5" imgW="660113" imgH="241195" progId="Equation.3">
                  <p:embed/>
                  <p:pic>
                    <p:nvPicPr>
                      <p:cNvPr id="0" name="Picture 25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1905000"/>
                        <a:ext cx="17018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Freeform 6"/>
          <p:cNvSpPr/>
          <p:nvPr/>
        </p:nvSpPr>
        <p:spPr>
          <a:xfrm>
            <a:off x="6331527" y="5638800"/>
            <a:ext cx="793299" cy="484909"/>
          </a:xfrm>
          <a:custGeom>
            <a:avLst/>
            <a:gdLst>
              <a:gd name="connsiteX0" fmla="*/ 0 w 793299"/>
              <a:gd name="connsiteY0" fmla="*/ 0 h 484909"/>
              <a:gd name="connsiteX1" fmla="*/ 789709 w 793299"/>
              <a:gd name="connsiteY1" fmla="*/ 55418 h 484909"/>
              <a:gd name="connsiteX2" fmla="*/ 290946 w 793299"/>
              <a:gd name="connsiteY2" fmla="*/ 166255 h 484909"/>
              <a:gd name="connsiteX3" fmla="*/ 249382 w 793299"/>
              <a:gd name="connsiteY3" fmla="*/ 484909 h 484909"/>
            </a:gdLst>
            <a:ahLst/>
            <a:cxnLst>
              <a:cxn ang="0">
                <a:pos x="connsiteX0" y="connsiteY0"/>
              </a:cxn>
              <a:cxn ang="0">
                <a:pos x="connsiteX1" y="connsiteY1"/>
              </a:cxn>
              <a:cxn ang="0">
                <a:pos x="connsiteX2" y="connsiteY2"/>
              </a:cxn>
              <a:cxn ang="0">
                <a:pos x="connsiteX3" y="connsiteY3"/>
              </a:cxn>
            </a:cxnLst>
            <a:rect l="l" t="t" r="r" b="b"/>
            <a:pathLst>
              <a:path w="793299" h="484909">
                <a:moveTo>
                  <a:pt x="0" y="0"/>
                </a:moveTo>
                <a:cubicBezTo>
                  <a:pt x="370609" y="13854"/>
                  <a:pt x="741218" y="27709"/>
                  <a:pt x="789709" y="55418"/>
                </a:cubicBezTo>
                <a:cubicBezTo>
                  <a:pt x="838200" y="83127"/>
                  <a:pt x="381000" y="94673"/>
                  <a:pt x="290946" y="166255"/>
                </a:cubicBezTo>
                <a:cubicBezTo>
                  <a:pt x="200892" y="237837"/>
                  <a:pt x="225137" y="361373"/>
                  <a:pt x="249382" y="484909"/>
                </a:cubicBezTo>
              </a:path>
            </a:pathLst>
          </a:cu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Freeform 7"/>
          <p:cNvSpPr/>
          <p:nvPr/>
        </p:nvSpPr>
        <p:spPr>
          <a:xfrm>
            <a:off x="517392" y="5680364"/>
            <a:ext cx="1560790" cy="817418"/>
          </a:xfrm>
          <a:custGeom>
            <a:avLst/>
            <a:gdLst>
              <a:gd name="connsiteX0" fmla="*/ 1560790 w 1560790"/>
              <a:gd name="connsiteY0" fmla="*/ 0 h 817418"/>
              <a:gd name="connsiteX1" fmla="*/ 9081 w 1560790"/>
              <a:gd name="connsiteY1" fmla="*/ 249381 h 817418"/>
              <a:gd name="connsiteX2" fmla="*/ 881917 w 1560790"/>
              <a:gd name="connsiteY2" fmla="*/ 360218 h 817418"/>
              <a:gd name="connsiteX3" fmla="*/ 36790 w 1560790"/>
              <a:gd name="connsiteY3" fmla="*/ 817418 h 817418"/>
            </a:gdLst>
            <a:ahLst/>
            <a:cxnLst>
              <a:cxn ang="0">
                <a:pos x="connsiteX0" y="connsiteY0"/>
              </a:cxn>
              <a:cxn ang="0">
                <a:pos x="connsiteX1" y="connsiteY1"/>
              </a:cxn>
              <a:cxn ang="0">
                <a:pos x="connsiteX2" y="connsiteY2"/>
              </a:cxn>
              <a:cxn ang="0">
                <a:pos x="connsiteX3" y="connsiteY3"/>
              </a:cxn>
            </a:cxnLst>
            <a:rect l="l" t="t" r="r" b="b"/>
            <a:pathLst>
              <a:path w="1560790" h="817418">
                <a:moveTo>
                  <a:pt x="1560790" y="0"/>
                </a:moveTo>
                <a:cubicBezTo>
                  <a:pt x="841508" y="94672"/>
                  <a:pt x="122226" y="189345"/>
                  <a:pt x="9081" y="249381"/>
                </a:cubicBezTo>
                <a:cubicBezTo>
                  <a:pt x="-104064" y="309417"/>
                  <a:pt x="877299" y="265545"/>
                  <a:pt x="881917" y="360218"/>
                </a:cubicBezTo>
                <a:cubicBezTo>
                  <a:pt x="886535" y="454891"/>
                  <a:pt x="461662" y="636154"/>
                  <a:pt x="36790" y="817418"/>
                </a:cubicBezTo>
              </a:path>
            </a:pathLst>
          </a:cu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0" name="Group 9"/>
          <p:cNvGrpSpPr/>
          <p:nvPr/>
        </p:nvGrpSpPr>
        <p:grpSpPr>
          <a:xfrm>
            <a:off x="4191000" y="951405"/>
            <a:ext cx="2415540" cy="2232292"/>
            <a:chOff x="4709286" y="951405"/>
            <a:chExt cx="2415540" cy="2232292"/>
          </a:xfrm>
        </p:grpSpPr>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09286" y="990600"/>
              <a:ext cx="2415540" cy="2193097"/>
            </a:xfrm>
            <a:prstGeom prst="rect">
              <a:avLst/>
            </a:prstGeom>
          </p:spPr>
        </p:pic>
        <p:sp>
          <p:nvSpPr>
            <p:cNvPr id="9" name="Rectangle 8"/>
            <p:cNvSpPr/>
            <p:nvPr/>
          </p:nvSpPr>
          <p:spPr>
            <a:xfrm>
              <a:off x="6684670" y="951405"/>
              <a:ext cx="341760" cy="400110"/>
            </a:xfrm>
            <a:prstGeom prst="rect">
              <a:avLst/>
            </a:prstGeom>
          </p:spPr>
          <p:txBody>
            <a:bodyPr wrap="none">
              <a:spAutoFit/>
            </a:bodyPr>
            <a:lstStyle/>
            <a:p>
              <a:r>
                <a:rPr lang="en-US" sz="2000" b="1" dirty="0" smtClean="0">
                  <a:latin typeface="Arial" pitchFamily="34" charset="0"/>
                  <a:cs typeface="Arial" pitchFamily="34" charset="0"/>
                </a:rPr>
                <a:t>F</a:t>
              </a:r>
              <a:endParaRPr lang="en-US" sz="2000" b="1" dirty="0"/>
            </a:p>
          </p:txBody>
        </p:sp>
      </p:grpSp>
      <p:sp>
        <p:nvSpPr>
          <p:cNvPr id="11" name="Rectangle 10"/>
          <p:cNvSpPr/>
          <p:nvPr/>
        </p:nvSpPr>
        <p:spPr>
          <a:xfrm>
            <a:off x="6728176" y="1447800"/>
            <a:ext cx="2415825" cy="707886"/>
          </a:xfrm>
          <a:prstGeom prst="rect">
            <a:avLst/>
          </a:prstGeom>
        </p:spPr>
        <p:txBody>
          <a:bodyPr wrap="square">
            <a:spAutoFit/>
          </a:bodyPr>
          <a:lstStyle/>
          <a:p>
            <a:r>
              <a:rPr lang="en-US" sz="2000" dirty="0" err="1" smtClean="0">
                <a:latin typeface="Arial" pitchFamily="34" charset="0"/>
                <a:cs typeface="Arial" pitchFamily="34" charset="0"/>
              </a:rPr>
              <a:t>Hình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trường</a:t>
            </a:r>
            <a:r>
              <a:rPr lang="en-US" sz="2000" dirty="0" smtClean="0">
                <a:latin typeface="Arial" pitchFamily="34" charset="0"/>
                <a:cs typeface="Arial" pitchFamily="34" charset="0"/>
              </a:rPr>
              <a:t> </a:t>
            </a:r>
            <a:br>
              <a:rPr lang="en-US" sz="2000" dirty="0" smtClean="0">
                <a:latin typeface="Arial" pitchFamily="34" charset="0"/>
                <a:cs typeface="Arial" pitchFamily="34" charset="0"/>
              </a:rPr>
            </a:b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lực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tâm</a:t>
            </a:r>
            <a:endParaRPr lang="en-US" sz="2000" dirty="0"/>
          </a:p>
        </p:txBody>
      </p:sp>
      <p:sp>
        <p:nvSpPr>
          <p:cNvPr id="12" name="Rectangle 11"/>
          <p:cNvSpPr/>
          <p:nvPr/>
        </p:nvSpPr>
        <p:spPr>
          <a:xfrm>
            <a:off x="0" y="0"/>
            <a:ext cx="91440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b="1" dirty="0" smtClean="0">
              <a:solidFill>
                <a:srgbClr val="0000FF"/>
              </a:solidFill>
              <a:latin typeface="Arial" pitchFamily="34" charset="0"/>
              <a:cs typeface="Arial" pitchFamily="34" charset="0"/>
            </a:endParaRPr>
          </a:p>
          <a:p>
            <a:r>
              <a:rPr lang="en-US" sz="2800" b="1" dirty="0" smtClean="0">
                <a:solidFill>
                  <a:srgbClr val="0000FF"/>
                </a:solidFill>
                <a:latin typeface="Arial" pitchFamily="34" charset="0"/>
                <a:cs typeface="Arial" pitchFamily="34" charset="0"/>
              </a:rPr>
              <a:t>       </a:t>
            </a:r>
            <a:r>
              <a:rPr lang="vi-VN" sz="2800" b="1" dirty="0" smtClean="0">
                <a:solidFill>
                  <a:srgbClr val="0000FF"/>
                </a:solidFill>
                <a:latin typeface="Arial" pitchFamily="34" charset="0"/>
                <a:cs typeface="Arial" pitchFamily="34" charset="0"/>
              </a:rPr>
              <a:t>(</a:t>
            </a:r>
            <a:r>
              <a:rPr lang="vi-VN" sz="2800" b="1" dirty="0">
                <a:solidFill>
                  <a:srgbClr val="0000FF"/>
                </a:solidFill>
                <a:latin typeface="Arial" pitchFamily="34" charset="0"/>
                <a:cs typeface="Arial" pitchFamily="34" charset="0"/>
              </a:rPr>
              <a:t>centrifugal settling processes)</a:t>
            </a:r>
            <a:endParaRPr lang="en-US" sz="2800" b="1" dirty="0" smtClean="0">
              <a:solidFill>
                <a:srgbClr val="0000FF"/>
              </a:solidFill>
              <a:latin typeface="Arial" pitchFamily="34" charset="0"/>
              <a:cs typeface="Arial" pitchFamily="34" charset="0"/>
            </a:endParaRPr>
          </a:p>
        </p:txBody>
      </p:sp>
      <p:sp>
        <p:nvSpPr>
          <p:cNvPr id="13"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38</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76912526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0" y="552271"/>
            <a:ext cx="9144000" cy="3785652"/>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Tốc độ lắng</a:t>
            </a:r>
            <a:endParaRPr lang="en-US" sz="2400" b="1" dirty="0" smtClean="0">
              <a:solidFill>
                <a:srgbClr val="FF0066"/>
              </a:solidFill>
              <a:latin typeface="Arial" pitchFamily="34" charset="0"/>
              <a:cs typeface="Arial" pitchFamily="34" charset="0"/>
            </a:endParaRPr>
          </a:p>
          <a:p>
            <a:pPr algn="just"/>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tâm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cầu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chịu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dụng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a:t>
            </a:r>
          </a:p>
          <a:p>
            <a:pPr algn="just"/>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tâm</a:t>
            </a:r>
            <a:r>
              <a:rPr lang="en-US" sz="2400" dirty="0" smtClean="0">
                <a:latin typeface="Arial" pitchFamily="34" charset="0"/>
                <a:cs typeface="Arial" pitchFamily="34" charset="0"/>
              </a:rPr>
              <a:t>: </a:t>
            </a:r>
          </a:p>
          <a:p>
            <a:pPr algn="just"/>
            <a:endParaRPr lang="en-US" sz="2400" dirty="0" smtClean="0">
              <a:latin typeface="Arial" pitchFamily="34" charset="0"/>
              <a:cs typeface="Arial" pitchFamily="34" charset="0"/>
            </a:endParaRPr>
          </a:p>
          <a:p>
            <a:pPr algn="just"/>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trọng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bỏ</a:t>
            </a:r>
            <a:r>
              <a:rPr lang="en-US" sz="2400" dirty="0" smtClean="0">
                <a:latin typeface="Arial" pitchFamily="34" charset="0"/>
                <a:cs typeface="Arial" pitchFamily="34" charset="0"/>
              </a:rPr>
              <a:t> qua </a:t>
            </a:r>
            <a:r>
              <a:rPr lang="en-US" sz="2400" dirty="0" err="1" smtClean="0">
                <a:latin typeface="Arial" pitchFamily="34" charset="0"/>
                <a:cs typeface="Arial" pitchFamily="34" charset="0"/>
              </a:rPr>
              <a:t>vì</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bé</a:t>
            </a:r>
            <a:r>
              <a:rPr lang="en-US" sz="2400" dirty="0" smtClean="0">
                <a:latin typeface="Arial" pitchFamily="34" charset="0"/>
                <a:cs typeface="Arial" pitchFamily="34" charset="0"/>
              </a:rPr>
              <a:t>):</a:t>
            </a:r>
          </a:p>
          <a:p>
            <a:pPr algn="just"/>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cản</a:t>
            </a:r>
            <a:r>
              <a:rPr lang="en-US" sz="2400" dirty="0" smtClean="0">
                <a:latin typeface="Arial" pitchFamily="34" charset="0"/>
                <a:cs typeface="Arial" pitchFamily="34" charset="0"/>
              </a:rPr>
              <a:t>: </a:t>
            </a:r>
          </a:p>
          <a:p>
            <a:pPr algn="just"/>
            <a:endParaRPr lang="en-US" sz="2400" dirty="0">
              <a:latin typeface="Arial" pitchFamily="34" charset="0"/>
              <a:cs typeface="Arial" pitchFamily="34" charset="0"/>
            </a:endParaRPr>
          </a:p>
          <a:p>
            <a:pPr algn="just"/>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 Archimedes:</a:t>
            </a:r>
          </a:p>
          <a:p>
            <a:pPr algn="just"/>
            <a:endParaRPr lang="en-US" sz="2400" dirty="0">
              <a:latin typeface="Arial" pitchFamily="34" charset="0"/>
              <a:cs typeface="Arial" pitchFamily="34" charset="0"/>
            </a:endParaRPr>
          </a:p>
          <a:p>
            <a:pPr algn="just"/>
            <a:r>
              <a:rPr lang="en-US" sz="2400" dirty="0" smtClean="0">
                <a:latin typeface="Arial" pitchFamily="34" charset="0"/>
                <a:cs typeface="Arial" pitchFamily="34" charset="0"/>
              </a:rPr>
              <a:t>PT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cầu</a:t>
            </a:r>
            <a:r>
              <a:rPr lang="en-US" sz="2400" dirty="0" smtClean="0">
                <a:latin typeface="Arial" pitchFamily="34" charset="0"/>
                <a:cs typeface="Arial" pitchFamily="34" charset="0"/>
              </a:rPr>
              <a:t>: </a:t>
            </a:r>
            <a:endParaRPr lang="vi-VN" sz="2400" dirty="0" smtClean="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907189297"/>
              </p:ext>
            </p:extLst>
          </p:nvPr>
        </p:nvGraphicFramePr>
        <p:xfrm>
          <a:off x="2235200" y="1371600"/>
          <a:ext cx="3403600" cy="655638"/>
        </p:xfrm>
        <a:graphic>
          <a:graphicData uri="http://schemas.openxmlformats.org/presentationml/2006/ole">
            <mc:AlternateContent xmlns:mc="http://schemas.openxmlformats.org/markup-compatibility/2006">
              <mc:Choice xmlns:v="urn:schemas-microsoft-com:vml" Requires="v">
                <p:oleObj spid="_x0000_s24163" name="Equation" r:id="rId3" imgW="1320227" imgH="253890" progId="Equation.3">
                  <p:embed/>
                </p:oleObj>
              </mc:Choice>
              <mc:Fallback>
                <p:oleObj name="Equation" r:id="rId3" imgW="1320227" imgH="253890" progId="Equation.3">
                  <p:embed/>
                  <p:pic>
                    <p:nvPicPr>
                      <p:cNvPr id="0" name="Picture 5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5200" y="1371600"/>
                        <a:ext cx="3403600"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833946062"/>
              </p:ext>
            </p:extLst>
          </p:nvPr>
        </p:nvGraphicFramePr>
        <p:xfrm>
          <a:off x="5102225" y="1981200"/>
          <a:ext cx="1374775" cy="622300"/>
        </p:xfrm>
        <a:graphic>
          <a:graphicData uri="http://schemas.openxmlformats.org/presentationml/2006/ole">
            <mc:AlternateContent xmlns:mc="http://schemas.openxmlformats.org/markup-compatibility/2006">
              <mc:Choice xmlns:v="urn:schemas-microsoft-com:vml" Requires="v">
                <p:oleObj spid="_x0000_s24164" name="Equation" r:id="rId5" imgW="533169" imgH="241195" progId="Equation.3">
                  <p:embed/>
                </p:oleObj>
              </mc:Choice>
              <mc:Fallback>
                <p:oleObj name="Equation" r:id="rId5" imgW="533169" imgH="241195" progId="Equation.3">
                  <p:embed/>
                  <p:pic>
                    <p:nvPicPr>
                      <p:cNvPr id="0" name="Picture 5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2225" y="1981200"/>
                        <a:ext cx="1374775"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38133024"/>
              </p:ext>
            </p:extLst>
          </p:nvPr>
        </p:nvGraphicFramePr>
        <p:xfrm>
          <a:off x="2286000" y="2341420"/>
          <a:ext cx="2318129" cy="1006556"/>
        </p:xfrm>
        <a:graphic>
          <a:graphicData uri="http://schemas.openxmlformats.org/presentationml/2006/ole">
            <mc:AlternateContent xmlns:mc="http://schemas.openxmlformats.org/markup-compatibility/2006">
              <mc:Choice xmlns:v="urn:schemas-microsoft-com:vml" Requires="v">
                <p:oleObj spid="_x0000_s24165" name="Equation" r:id="rId7" imgW="965200" imgH="419100" progId="Equation.3">
                  <p:embed/>
                </p:oleObj>
              </mc:Choice>
              <mc:Fallback>
                <p:oleObj name="Equation" r:id="rId7" imgW="965200" imgH="419100" progId="Equation.3">
                  <p:embed/>
                  <p:pic>
                    <p:nvPicPr>
                      <p:cNvPr id="0" name="Picture 5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2341420"/>
                        <a:ext cx="2318129" cy="1006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479225709"/>
              </p:ext>
            </p:extLst>
          </p:nvPr>
        </p:nvGraphicFramePr>
        <p:xfrm>
          <a:off x="2286000" y="3352800"/>
          <a:ext cx="2251075" cy="608012"/>
        </p:xfrm>
        <a:graphic>
          <a:graphicData uri="http://schemas.openxmlformats.org/presentationml/2006/ole">
            <mc:AlternateContent xmlns:mc="http://schemas.openxmlformats.org/markup-compatibility/2006">
              <mc:Choice xmlns:v="urn:schemas-microsoft-com:vml" Requires="v">
                <p:oleObj spid="_x0000_s24166" name="Equation" r:id="rId9" imgW="939392" imgH="253890" progId="Equation.3">
                  <p:embed/>
                </p:oleObj>
              </mc:Choice>
              <mc:Fallback>
                <p:oleObj name="Equation" r:id="rId9" imgW="939392" imgH="253890" progId="Equation.3">
                  <p:embed/>
                  <p:pic>
                    <p:nvPicPr>
                      <p:cNvPr id="0" name="Picture 59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0" y="3352800"/>
                        <a:ext cx="2251075" cy="60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33582211"/>
              </p:ext>
            </p:extLst>
          </p:nvPr>
        </p:nvGraphicFramePr>
        <p:xfrm>
          <a:off x="1917700" y="4267200"/>
          <a:ext cx="6845300" cy="2371725"/>
        </p:xfrm>
        <a:graphic>
          <a:graphicData uri="http://schemas.openxmlformats.org/presentationml/2006/ole">
            <mc:AlternateContent xmlns:mc="http://schemas.openxmlformats.org/markup-compatibility/2006">
              <mc:Choice xmlns:v="urn:schemas-microsoft-com:vml" Requires="v">
                <p:oleObj spid="_x0000_s24167" name="Equation" r:id="rId11" imgW="2857500" imgH="990600" progId="Equation.3">
                  <p:embed/>
                </p:oleObj>
              </mc:Choice>
              <mc:Fallback>
                <p:oleObj name="Equation" r:id="rId11" imgW="2857500" imgH="990600" progId="Equation.3">
                  <p:embed/>
                  <p:pic>
                    <p:nvPicPr>
                      <p:cNvPr id="0" name="Picture 60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17700" y="4267200"/>
                        <a:ext cx="6845300" cy="2371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39</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183117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6000" contrast="24000"/>
                    </a14:imgEffect>
                  </a14:imgLayer>
                </a14:imgProps>
              </a:ext>
              <a:ext uri="{28A0092B-C50C-407E-A947-70E740481C1C}">
                <a14:useLocalDpi xmlns:a14="http://schemas.microsoft.com/office/drawing/2010/main" val="0"/>
              </a:ext>
            </a:extLst>
          </a:blip>
          <a:srcRect/>
          <a:stretch>
            <a:fillRect/>
          </a:stretch>
        </p:blipFill>
        <p:spPr bwMode="auto">
          <a:xfrm>
            <a:off x="723900" y="1295400"/>
            <a:ext cx="7696199" cy="3290249"/>
          </a:xfrm>
          <a:prstGeom prst="rect">
            <a:avLst/>
          </a:prstGeom>
          <a:noFill/>
          <a:ln>
            <a:noFill/>
          </a:ln>
          <a:effectLst/>
          <a:scene3d>
            <a:camera prst="orthographicFront">
              <a:rot lat="0" lon="0" rev="30000"/>
            </a:camera>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9.0</a:t>
            </a:r>
            <a:r>
              <a:rPr lang="vi-VN" sz="3200" b="1" dirty="0" smtClean="0">
                <a:solidFill>
                  <a:srgbClr val="0000FF"/>
                </a:solidFill>
                <a:latin typeface="Arial" pitchFamily="34" charset="0"/>
                <a:cs typeface="Arial" pitchFamily="34" charset="0"/>
              </a:rPr>
              <a:t> </a:t>
            </a:r>
            <a:r>
              <a:rPr lang="en-US" sz="3200" b="1" dirty="0" smtClean="0">
                <a:solidFill>
                  <a:srgbClr val="0000FF"/>
                </a:solidFill>
                <a:latin typeface="Arial" pitchFamily="34" charset="0"/>
                <a:cs typeface="Arial" pitchFamily="34" charset="0"/>
              </a:rPr>
              <a:t>Hệ </a:t>
            </a:r>
            <a:r>
              <a:rPr lang="en-US" sz="3200" b="1" dirty="0" err="1" smtClean="0">
                <a:solidFill>
                  <a:srgbClr val="0000FF"/>
                </a:solidFill>
                <a:latin typeface="Arial" pitchFamily="34" charset="0"/>
                <a:cs typeface="Arial" pitchFamily="34" charset="0"/>
              </a:rPr>
              <a:t>không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đồng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nhất</a:t>
            </a:r>
            <a:endParaRPr lang="en-US" sz="3200" dirty="0" smtClean="0">
              <a:solidFill>
                <a:srgbClr val="0000FF"/>
              </a:solidFill>
              <a:latin typeface="Arial" pitchFamily="34" charset="0"/>
              <a:cs typeface="Arial" pitchFamily="34" charset="0"/>
            </a:endParaRPr>
          </a:p>
        </p:txBody>
      </p:sp>
      <p:sp>
        <p:nvSpPr>
          <p:cNvPr id="2" name="Rectangle 1"/>
          <p:cNvSpPr/>
          <p:nvPr/>
        </p:nvSpPr>
        <p:spPr>
          <a:xfrm>
            <a:off x="6927" y="533400"/>
            <a:ext cx="9137072" cy="769441"/>
          </a:xfrm>
          <a:prstGeom prst="rect">
            <a:avLst/>
          </a:prstGeom>
        </p:spPr>
        <p:txBody>
          <a:bodyPr wrap="square">
            <a:spAutoFit/>
          </a:bodyPr>
          <a:lstStyle/>
          <a:p>
            <a:r>
              <a:rPr lang="en-US" altLang="ko-KR" sz="2400" b="1" dirty="0">
                <a:solidFill>
                  <a:srgbClr val="FF3399"/>
                </a:solidFill>
                <a:latin typeface="Arial" pitchFamily="34" charset="0"/>
                <a:cs typeface="Arial" pitchFamily="34" charset="0"/>
              </a:rPr>
              <a:t>Hệ </a:t>
            </a:r>
            <a:r>
              <a:rPr lang="en-US" altLang="ko-KR" sz="2400" b="1" dirty="0" err="1">
                <a:solidFill>
                  <a:srgbClr val="FF3399"/>
                </a:solidFill>
                <a:latin typeface="Arial" pitchFamily="34" charset="0"/>
                <a:cs typeface="Arial" pitchFamily="34" charset="0"/>
              </a:rPr>
              <a:t>khí</a:t>
            </a:r>
            <a:r>
              <a:rPr lang="en-US" altLang="ko-KR" sz="2400" b="1" dirty="0">
                <a:solidFill>
                  <a:srgbClr val="FF3399"/>
                </a:solidFill>
                <a:latin typeface="Arial" pitchFamily="34" charset="0"/>
                <a:cs typeface="Arial" pitchFamily="34" charset="0"/>
              </a:rPr>
              <a:t> </a:t>
            </a:r>
            <a:r>
              <a:rPr lang="vi-VN" altLang="ko-KR" sz="2400" b="1" dirty="0">
                <a:solidFill>
                  <a:srgbClr val="FF3399"/>
                </a:solidFill>
                <a:latin typeface="Arial" pitchFamily="34" charset="0"/>
                <a:cs typeface="Arial" pitchFamily="34" charset="0"/>
              </a:rPr>
              <a:t>KĐN: </a:t>
            </a:r>
            <a:endParaRPr lang="vi-VN" altLang="ko-KR" sz="2400" b="1" dirty="0" smtClean="0">
              <a:solidFill>
                <a:srgbClr val="FF3399"/>
              </a:solidFill>
              <a:latin typeface="Arial" pitchFamily="34" charset="0"/>
              <a:cs typeface="Arial" pitchFamily="34" charset="0"/>
            </a:endParaRPr>
          </a:p>
          <a:p>
            <a:r>
              <a:rPr lang="vi-VN" altLang="ko-KR" sz="2000" b="1" dirty="0" smtClean="0">
                <a:latin typeface="Arial" pitchFamily="34" charset="0"/>
                <a:cs typeface="Arial" pitchFamily="34" charset="0"/>
              </a:rPr>
              <a:t>Các hạt bụi có kích thước nằm giữa hệ cơ học và hệ ngưng tụ </a:t>
            </a:r>
            <a:endParaRPr lang="en-US" sz="2000" b="1" dirty="0"/>
          </a:p>
        </p:txBody>
      </p:sp>
      <p:sp>
        <p:nvSpPr>
          <p:cNvPr id="5" name="Rectangle 4"/>
          <p:cNvSpPr/>
          <p:nvPr/>
        </p:nvSpPr>
        <p:spPr>
          <a:xfrm>
            <a:off x="6927" y="4549676"/>
            <a:ext cx="9137073" cy="2308324"/>
          </a:xfrm>
          <a:prstGeom prst="rect">
            <a:avLst/>
          </a:prstGeom>
        </p:spPr>
        <p:txBody>
          <a:bodyPr wrap="square">
            <a:spAutoFit/>
          </a:bodyPr>
          <a:lstStyle/>
          <a:p>
            <a:r>
              <a:rPr lang="vi-VN" altLang="ko-KR" sz="2400" b="1" dirty="0" smtClean="0">
                <a:solidFill>
                  <a:srgbClr val="FF0000"/>
                </a:solidFill>
                <a:latin typeface="Arial" pitchFamily="34" charset="0"/>
                <a:cs typeface="Arial" pitchFamily="34" charset="0"/>
              </a:rPr>
              <a:t>Các </a:t>
            </a:r>
            <a:r>
              <a:rPr lang="vi-VN" altLang="ko-KR" sz="2400" b="1" dirty="0">
                <a:solidFill>
                  <a:srgbClr val="FF0000"/>
                </a:solidFill>
                <a:latin typeface="Arial" pitchFamily="34" charset="0"/>
                <a:cs typeface="Arial" pitchFamily="34" charset="0"/>
              </a:rPr>
              <a:t>phương pháp phân riêng</a:t>
            </a:r>
          </a:p>
          <a:p>
            <a:pPr marL="800100" lvl="1" indent="-342900">
              <a:buFont typeface="Wingdings" pitchFamily="2" charset="2"/>
              <a:buChar char="q"/>
            </a:pPr>
            <a:r>
              <a:rPr lang="vi-VN" sz="2400" b="1" dirty="0">
                <a:solidFill>
                  <a:srgbClr val="FF6600"/>
                </a:solidFill>
                <a:latin typeface="Arial" pitchFamily="34" charset="0"/>
                <a:cs typeface="Arial" pitchFamily="34" charset="0"/>
              </a:rPr>
              <a:t>Cơ học: </a:t>
            </a:r>
            <a:r>
              <a:rPr lang="vi-VN" sz="2400" dirty="0">
                <a:latin typeface="Arial" pitchFamily="34" charset="0"/>
                <a:cs typeface="Arial" pitchFamily="34" charset="0"/>
              </a:rPr>
              <a:t>lực cơ học, trọng trường, ly tâm;</a:t>
            </a:r>
          </a:p>
          <a:p>
            <a:pPr marL="800100" lvl="1" indent="-342900">
              <a:buFont typeface="Wingdings" pitchFamily="2" charset="2"/>
              <a:buChar char="q"/>
            </a:pPr>
            <a:r>
              <a:rPr lang="vi-VN" sz="2400" b="1" dirty="0">
                <a:solidFill>
                  <a:srgbClr val="006666"/>
                </a:solidFill>
                <a:latin typeface="Arial" pitchFamily="34" charset="0"/>
                <a:cs typeface="Arial" pitchFamily="34" charset="0"/>
              </a:rPr>
              <a:t>Ướt:</a:t>
            </a:r>
            <a:r>
              <a:rPr lang="vi-VN" sz="2400" dirty="0">
                <a:latin typeface="Arial" pitchFamily="34" charset="0"/>
                <a:cs typeface="Arial" pitchFamily="34" charset="0"/>
              </a:rPr>
              <a:t> hệ được thổi hoặc sục qua lớp chất lỏng;</a:t>
            </a:r>
          </a:p>
          <a:p>
            <a:pPr marL="800100" lvl="1" indent="-342900">
              <a:buFont typeface="Wingdings" pitchFamily="2" charset="2"/>
              <a:buChar char="q"/>
            </a:pPr>
            <a:r>
              <a:rPr lang="vi-VN" sz="2400" b="1" dirty="0">
                <a:solidFill>
                  <a:srgbClr val="009900"/>
                </a:solidFill>
                <a:latin typeface="Arial" pitchFamily="34" charset="0"/>
                <a:cs typeface="Arial" pitchFamily="34" charset="0"/>
              </a:rPr>
              <a:t>Lọc:</a:t>
            </a:r>
            <a:r>
              <a:rPr lang="vi-VN" sz="2400" dirty="0">
                <a:latin typeface="Arial" pitchFamily="34" charset="0"/>
                <a:cs typeface="Arial" pitchFamily="34" charset="0"/>
              </a:rPr>
              <a:t> khí + bụi </a:t>
            </a:r>
            <a:r>
              <a:rPr lang="vi-VN" sz="2400" dirty="0">
                <a:latin typeface="Arial" pitchFamily="34" charset="0"/>
                <a:cs typeface="Arial" pitchFamily="34" charset="0"/>
                <a:sym typeface="Wingdings" pitchFamily="2" charset="2"/>
              </a:rPr>
              <a:t> vật ngăn xốp (giữ bụi)  khí sạch</a:t>
            </a:r>
          </a:p>
          <a:p>
            <a:pPr marL="800100" lvl="1" indent="-342900">
              <a:buFont typeface="Wingdings" pitchFamily="2" charset="2"/>
              <a:buChar char="q"/>
            </a:pPr>
            <a:r>
              <a:rPr lang="vi-VN" sz="2400" b="1" dirty="0">
                <a:solidFill>
                  <a:srgbClr val="7030A0"/>
                </a:solidFill>
                <a:latin typeface="Arial" pitchFamily="34" charset="0"/>
                <a:cs typeface="Arial" pitchFamily="34" charset="0"/>
                <a:sym typeface="Wingdings" pitchFamily="2" charset="2"/>
              </a:rPr>
              <a:t>Điện trường: </a:t>
            </a:r>
            <a:r>
              <a:rPr lang="vi-VN" sz="2400" dirty="0">
                <a:latin typeface="Arial" pitchFamily="34" charset="0"/>
                <a:cs typeface="Arial" pitchFamily="34" charset="0"/>
                <a:sym typeface="Wingdings" pitchFamily="2" charset="2"/>
              </a:rPr>
              <a:t>khí + bụi  điện trường có điện thế cao (bụi bị lắng)  khí sạch.</a:t>
            </a:r>
            <a:endParaRPr lang="en-US" sz="2400" dirty="0"/>
          </a:p>
        </p:txBody>
      </p:sp>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482408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745153"/>
            <a:ext cx="9144000" cy="5262979"/>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Tốc độ lắng</a:t>
            </a:r>
            <a:endParaRPr lang="en-US" sz="2400" b="1" dirty="0" smtClean="0">
              <a:solidFill>
                <a:srgbClr val="FF0066"/>
              </a:solidFill>
              <a:latin typeface="Arial" pitchFamily="34" charset="0"/>
              <a:cs typeface="Arial" pitchFamily="34" charset="0"/>
            </a:endParaRPr>
          </a:p>
          <a:p>
            <a:pPr algn="just"/>
            <a:r>
              <a:rPr lang="en-US" sz="2400" dirty="0" err="1" smtClean="0">
                <a:latin typeface="Arial" pitchFamily="34" charset="0"/>
                <a:cs typeface="Arial" pitchFamily="34" charset="0"/>
              </a:rPr>
              <a:t>Điều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kiện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bằng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đổi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a:t>
            </a: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r>
              <a:rPr lang="en-US" sz="2400" b="1" dirty="0" err="1" smtClean="0">
                <a:latin typeface="Arial" pitchFamily="34" charset="0"/>
                <a:cs typeface="Arial" pitchFamily="34" charset="0"/>
              </a:rPr>
              <a:t>Chế</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độ</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dòng</a:t>
            </a:r>
            <a:r>
              <a:rPr lang="en-US" sz="2400" dirty="0" smtClean="0">
                <a:latin typeface="Arial" pitchFamily="34" charset="0"/>
                <a:cs typeface="Arial" pitchFamily="34" charset="0"/>
              </a:rPr>
              <a:t>:</a:t>
            </a: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r>
              <a:rPr lang="en-US" sz="2400" dirty="0" smtClean="0">
                <a:latin typeface="Arial" pitchFamily="34" charset="0"/>
                <a:cs typeface="Arial" pitchFamily="34" charset="0"/>
              </a:rPr>
              <a:t>n: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 quay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1 </a:t>
            </a:r>
            <a:r>
              <a:rPr lang="en-US" sz="2400" dirty="0" err="1" smtClean="0">
                <a:latin typeface="Arial" pitchFamily="34" charset="0"/>
                <a:cs typeface="Arial" pitchFamily="34" charset="0"/>
              </a:rPr>
              <a:t>giây</a:t>
            </a:r>
            <a:r>
              <a:rPr lang="en-US" sz="2400" dirty="0" smtClean="0">
                <a:latin typeface="Arial" pitchFamily="34" charset="0"/>
                <a:cs typeface="Arial" pitchFamily="34" charset="0"/>
              </a:rPr>
              <a:t> (1/s), </a:t>
            </a:r>
            <a:r>
              <a:rPr lang="en-US" sz="2400" dirty="0" err="1" smtClean="0">
                <a:latin typeface="Times New Roman" pitchFamily="18" charset="0"/>
                <a:cs typeface="Times New Roman" pitchFamily="18" charset="0"/>
              </a:rPr>
              <a:t>v</a:t>
            </a:r>
            <a:r>
              <a:rPr lang="en-US" sz="2400" baseline="-25000" dirty="0" err="1" smtClean="0">
                <a:latin typeface="Times New Roman" pitchFamily="18" charset="0"/>
                <a:cs typeface="Times New Roman" pitchFamily="18" charset="0"/>
              </a:rPr>
              <a:t>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tiếp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tuyến</a:t>
            </a:r>
            <a:r>
              <a:rPr lang="en-US" sz="2400" dirty="0" smtClean="0">
                <a:latin typeface="Arial" pitchFamily="34" charset="0"/>
                <a:cs typeface="Arial" pitchFamily="34" charset="0"/>
              </a:rPr>
              <a:t> (m/s)</a:t>
            </a:r>
            <a:endParaRPr lang="en-US" sz="2400" dirty="0">
              <a:latin typeface="Arial" pitchFamily="34" charset="0"/>
              <a:cs typeface="Arial"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409829113"/>
              </p:ext>
            </p:extLst>
          </p:nvPr>
        </p:nvGraphicFramePr>
        <p:xfrm>
          <a:off x="2778125" y="1600200"/>
          <a:ext cx="2555875" cy="942975"/>
        </p:xfrm>
        <a:graphic>
          <a:graphicData uri="http://schemas.openxmlformats.org/presentationml/2006/ole">
            <mc:AlternateContent xmlns:mc="http://schemas.openxmlformats.org/markup-compatibility/2006">
              <mc:Choice xmlns:v="urn:schemas-microsoft-com:vml" Requires="v">
                <p:oleObj spid="_x0000_s25076" name="Equation" r:id="rId3" imgW="1066337" imgH="393529" progId="Equation.3">
                  <p:embed/>
                </p:oleObj>
              </mc:Choice>
              <mc:Fallback>
                <p:oleObj name="Equation" r:id="rId3" imgW="1066337" imgH="393529" progId="Equation.3">
                  <p:embed/>
                  <p:pic>
                    <p:nvPicPr>
                      <p:cNvPr id="0" name="Picture 4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8125" y="1600200"/>
                        <a:ext cx="2555875"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4058568631"/>
              </p:ext>
            </p:extLst>
          </p:nvPr>
        </p:nvGraphicFramePr>
        <p:xfrm>
          <a:off x="2825750" y="2808288"/>
          <a:ext cx="3041650" cy="1033462"/>
        </p:xfrm>
        <a:graphic>
          <a:graphicData uri="http://schemas.openxmlformats.org/presentationml/2006/ole">
            <mc:AlternateContent xmlns:mc="http://schemas.openxmlformats.org/markup-compatibility/2006">
              <mc:Choice xmlns:v="urn:schemas-microsoft-com:vml" Requires="v">
                <p:oleObj spid="_x0000_s25077" name="Equation" r:id="rId5" imgW="1269449" imgH="431613" progId="Equation.3">
                  <p:embed/>
                </p:oleObj>
              </mc:Choice>
              <mc:Fallback>
                <p:oleObj name="Equation" r:id="rId5" imgW="1269449" imgH="431613" progId="Equation.3">
                  <p:embed/>
                  <p:pic>
                    <p:nvPicPr>
                      <p:cNvPr id="0" name="Picture 4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5750" y="2808288"/>
                        <a:ext cx="3041650" cy="1033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515230702"/>
              </p:ext>
            </p:extLst>
          </p:nvPr>
        </p:nvGraphicFramePr>
        <p:xfrm>
          <a:off x="1090613" y="3632200"/>
          <a:ext cx="5780087" cy="1095375"/>
        </p:xfrm>
        <a:graphic>
          <a:graphicData uri="http://schemas.openxmlformats.org/presentationml/2006/ole">
            <mc:AlternateContent xmlns:mc="http://schemas.openxmlformats.org/markup-compatibility/2006">
              <mc:Choice xmlns:v="urn:schemas-microsoft-com:vml" Requires="v">
                <p:oleObj spid="_x0000_s25078" name="Equation" r:id="rId7" imgW="2413000" imgH="457200" progId="Equation.3">
                  <p:embed/>
                </p:oleObj>
              </mc:Choice>
              <mc:Fallback>
                <p:oleObj name="Equation" r:id="rId7" imgW="2413000" imgH="457200" progId="Equation.3">
                  <p:embed/>
                  <p:pic>
                    <p:nvPicPr>
                      <p:cNvPr id="0" name="Picture 4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0613" y="3632200"/>
                        <a:ext cx="5780087" cy="109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3255210"/>
              </p:ext>
            </p:extLst>
          </p:nvPr>
        </p:nvGraphicFramePr>
        <p:xfrm>
          <a:off x="1716087" y="4422775"/>
          <a:ext cx="4075113" cy="1063625"/>
        </p:xfrm>
        <a:graphic>
          <a:graphicData uri="http://schemas.openxmlformats.org/presentationml/2006/ole">
            <mc:AlternateContent xmlns:mc="http://schemas.openxmlformats.org/markup-compatibility/2006">
              <mc:Choice xmlns:v="urn:schemas-microsoft-com:vml" Requires="v">
                <p:oleObj spid="_x0000_s25079" name="Equation" r:id="rId9" imgW="1701800" imgH="444500" progId="Equation.3">
                  <p:embed/>
                </p:oleObj>
              </mc:Choice>
              <mc:Fallback>
                <p:oleObj name="Equation" r:id="rId9" imgW="1701800" imgH="444500" progId="Equation.3">
                  <p:embed/>
                  <p:pic>
                    <p:nvPicPr>
                      <p:cNvPr id="0" name="Picture 49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16087" y="4422775"/>
                        <a:ext cx="4075113" cy="1063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13"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40</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0765612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3416320"/>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Tốc độ lắng</a:t>
            </a:r>
            <a:endParaRPr lang="en-US" sz="2400" b="1" dirty="0" smtClean="0">
              <a:solidFill>
                <a:srgbClr val="FF0066"/>
              </a:solidFill>
              <a:latin typeface="Arial" pitchFamily="34" charset="0"/>
              <a:cs typeface="Arial" pitchFamily="34" charset="0"/>
            </a:endParaRPr>
          </a:p>
          <a:p>
            <a:pPr algn="just"/>
            <a:r>
              <a:rPr lang="en-US" sz="2400" b="1" dirty="0" err="1" smtClean="0">
                <a:latin typeface="Arial" pitchFamily="34" charset="0"/>
                <a:cs typeface="Arial" pitchFamily="34" charset="0"/>
              </a:rPr>
              <a:t>Chế</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độ</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quá</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độ</a:t>
            </a:r>
            <a:r>
              <a:rPr lang="en-US" sz="2400" dirty="0" smtClean="0">
                <a:latin typeface="Arial" pitchFamily="34" charset="0"/>
                <a:cs typeface="Arial" pitchFamily="34" charset="0"/>
              </a:rPr>
              <a:t>:</a:t>
            </a:r>
          </a:p>
          <a:p>
            <a:pPr algn="just"/>
            <a:r>
              <a:rPr lang="en-US" sz="2400" dirty="0">
                <a:latin typeface="Arial" pitchFamily="34" charset="0"/>
                <a:cs typeface="Arial" pitchFamily="34" charset="0"/>
              </a:rPr>
              <a:t>	</a:t>
            </a:r>
            <a:r>
              <a:rPr lang="en-US" sz="2400" dirty="0" err="1" smtClean="0">
                <a:latin typeface="Arial" pitchFamily="34" charset="0"/>
                <a:cs typeface="Arial" pitchFamily="34" charset="0"/>
              </a:rPr>
              <a:t>Chuẩn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Archimedes: </a:t>
            </a: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r>
              <a:rPr lang="en-US" sz="2400" b="1" dirty="0" err="1" smtClean="0">
                <a:latin typeface="Arial" pitchFamily="34" charset="0"/>
                <a:cs typeface="Arial" pitchFamily="34" charset="0"/>
              </a:rPr>
              <a:t>Chế</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độ</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chảy</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rối</a:t>
            </a:r>
            <a:r>
              <a:rPr lang="en-US" sz="2400" b="1" dirty="0" smtClean="0">
                <a:latin typeface="Arial" pitchFamily="34" charset="0"/>
                <a:cs typeface="Arial" pitchFamily="34" charset="0"/>
              </a:rPr>
              <a:t>: </a:t>
            </a:r>
            <a:endParaRPr lang="en-US" sz="2400" b="1" dirty="0">
              <a:latin typeface="Arial" pitchFamily="34" charset="0"/>
              <a:cs typeface="Arial" pitchFamily="34" charset="0"/>
            </a:endParaRPr>
          </a:p>
          <a:p>
            <a:pPr algn="just"/>
            <a:endParaRPr lang="en-US" sz="2400" dirty="0" smtClean="0">
              <a:latin typeface="Arial" pitchFamily="34" charset="0"/>
              <a:cs typeface="Arial" pitchFamily="34" charset="0"/>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2862974965"/>
              </p:ext>
            </p:extLst>
          </p:nvPr>
        </p:nvGraphicFramePr>
        <p:xfrm>
          <a:off x="1019175" y="1981200"/>
          <a:ext cx="6600825" cy="1155700"/>
        </p:xfrm>
        <a:graphic>
          <a:graphicData uri="http://schemas.openxmlformats.org/presentationml/2006/ole">
            <mc:AlternateContent xmlns:mc="http://schemas.openxmlformats.org/markup-compatibility/2006">
              <mc:Choice xmlns:v="urn:schemas-microsoft-com:vml" Requires="v">
                <p:oleObj spid="_x0000_s25961" name="Equation" r:id="rId3" imgW="2755900" imgH="482600" progId="Equation.3">
                  <p:embed/>
                </p:oleObj>
              </mc:Choice>
              <mc:Fallback>
                <p:oleObj name="Equation" r:id="rId3" imgW="2755900" imgH="482600" progId="Equation.3">
                  <p:embed/>
                  <p:pic>
                    <p:nvPicPr>
                      <p:cNvPr id="0" name="Picture 3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175" y="1981200"/>
                        <a:ext cx="6600825" cy="115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834937113"/>
              </p:ext>
            </p:extLst>
          </p:nvPr>
        </p:nvGraphicFramePr>
        <p:xfrm>
          <a:off x="4259262" y="933450"/>
          <a:ext cx="2979738" cy="1123950"/>
        </p:xfrm>
        <a:graphic>
          <a:graphicData uri="http://schemas.openxmlformats.org/presentationml/2006/ole">
            <mc:AlternateContent xmlns:mc="http://schemas.openxmlformats.org/markup-compatibility/2006">
              <mc:Choice xmlns:v="urn:schemas-microsoft-com:vml" Requires="v">
                <p:oleObj spid="_x0000_s25962" name="Equation" r:id="rId5" imgW="1244600" imgH="469900" progId="Equation.3">
                  <p:embed/>
                </p:oleObj>
              </mc:Choice>
              <mc:Fallback>
                <p:oleObj name="Equation" r:id="rId5" imgW="1244600" imgH="469900" progId="Equation.3">
                  <p:embed/>
                  <p:pic>
                    <p:nvPicPr>
                      <p:cNvPr id="0" name="Picture 35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9262" y="933450"/>
                        <a:ext cx="2979738" cy="1123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 name="Object 3"/>
          <p:cNvGraphicFramePr>
            <a:graphicFrameLocks noChangeAspect="1"/>
          </p:cNvGraphicFramePr>
          <p:nvPr>
            <p:extLst>
              <p:ext uri="{D42A27DB-BD31-4B8C-83A1-F6EECF244321}">
                <p14:modId xmlns:p14="http://schemas.microsoft.com/office/powerpoint/2010/main" val="2897470487"/>
              </p:ext>
            </p:extLst>
          </p:nvPr>
        </p:nvGraphicFramePr>
        <p:xfrm>
          <a:off x="1524000" y="3657600"/>
          <a:ext cx="5868988" cy="1031875"/>
        </p:xfrm>
        <a:graphic>
          <a:graphicData uri="http://schemas.openxmlformats.org/presentationml/2006/ole">
            <mc:AlternateContent xmlns:mc="http://schemas.openxmlformats.org/markup-compatibility/2006">
              <mc:Choice xmlns:v="urn:schemas-microsoft-com:vml" Requires="v">
                <p:oleObj spid="_x0000_s25963" name="Equation" r:id="rId7" imgW="2451100" imgH="431800" progId="Equation.3">
                  <p:embed/>
                </p:oleObj>
              </mc:Choice>
              <mc:Fallback>
                <p:oleObj name="Equation" r:id="rId7" imgW="2451100" imgH="431800" progId="Equation.3">
                  <p:embed/>
                  <p:pic>
                    <p:nvPicPr>
                      <p:cNvPr id="0" name="Picture 35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657600"/>
                        <a:ext cx="5868988" cy="1031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41</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5056780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86000" y="1700808"/>
            <a:ext cx="4572000" cy="2031325"/>
          </a:xfrm>
          <a:prstGeom prst="rect">
            <a:avLst/>
          </a:prstGeom>
        </p:spPr>
        <p:txBody>
          <a:bodyPr>
            <a:spAutoFit/>
          </a:bodyPr>
          <a:lstStyle/>
          <a:p>
            <a:pPr algn="just"/>
            <a:r>
              <a:rPr lang="en-US" dirty="0" err="1" smtClean="0">
                <a:solidFill>
                  <a:srgbClr val="0000FF"/>
                </a:solidFill>
                <a:latin typeface="Arial" pitchFamily="34" charset="0"/>
                <a:cs typeface="Arial" pitchFamily="34" charset="0"/>
              </a:rPr>
              <a:t>Máy</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ly</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tâm</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lắng</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có</a:t>
            </a:r>
            <a:r>
              <a:rPr lang="en-US" dirty="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bán</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kính</a:t>
            </a:r>
            <a:r>
              <a:rPr lang="en-US" dirty="0" smtClean="0">
                <a:solidFill>
                  <a:srgbClr val="0000FF"/>
                </a:solidFill>
                <a:latin typeface="Arial" pitchFamily="34" charset="0"/>
                <a:cs typeface="Arial" pitchFamily="34" charset="0"/>
              </a:rPr>
              <a:t> 0,25 m, quay </a:t>
            </a:r>
            <a:r>
              <a:rPr lang="en-US" dirty="0" err="1" smtClean="0">
                <a:solidFill>
                  <a:srgbClr val="0000FF"/>
                </a:solidFill>
                <a:latin typeface="Arial" pitchFamily="34" charset="0"/>
                <a:cs typeface="Arial" pitchFamily="34" charset="0"/>
              </a:rPr>
              <a:t>với</a:t>
            </a:r>
            <a:r>
              <a:rPr lang="en-US" dirty="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tốc</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độ</a:t>
            </a:r>
            <a:r>
              <a:rPr lang="en-US" dirty="0" smtClean="0">
                <a:solidFill>
                  <a:srgbClr val="0000FF"/>
                </a:solidFill>
                <a:latin typeface="Arial" pitchFamily="34" charset="0"/>
                <a:cs typeface="Arial" pitchFamily="34" charset="0"/>
              </a:rPr>
              <a:t> 1000 rpm.</a:t>
            </a:r>
          </a:p>
          <a:p>
            <a:pPr marL="342900" indent="-342900" algn="just">
              <a:buAutoNum type="alphaLcPeriod"/>
            </a:pPr>
            <a:r>
              <a:rPr lang="en-US" dirty="0" err="1" smtClean="0">
                <a:solidFill>
                  <a:srgbClr val="0000FF"/>
                </a:solidFill>
                <a:latin typeface="Arial" pitchFamily="34" charset="0"/>
                <a:cs typeface="Arial" pitchFamily="34" charset="0"/>
              </a:rPr>
              <a:t>Tính</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lực</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ly</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tâm</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được</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tạo</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ra</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khi</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máy</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hoạt</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động</a:t>
            </a:r>
            <a:endParaRPr lang="en-US" dirty="0" smtClean="0">
              <a:solidFill>
                <a:srgbClr val="0000FF"/>
              </a:solidFill>
              <a:latin typeface="Arial" pitchFamily="34" charset="0"/>
              <a:cs typeface="Arial" pitchFamily="34" charset="0"/>
            </a:endParaRPr>
          </a:p>
          <a:p>
            <a:pPr marL="342900" indent="-342900" algn="just">
              <a:buAutoNum type="alphaLcPeriod"/>
            </a:pPr>
            <a:r>
              <a:rPr lang="en-US" dirty="0" err="1" smtClean="0">
                <a:solidFill>
                  <a:srgbClr val="0000FF"/>
                </a:solidFill>
                <a:latin typeface="Arial" pitchFamily="34" charset="0"/>
                <a:cs typeface="Arial" pitchFamily="34" charset="0"/>
              </a:rPr>
              <a:t>Nếu</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bán</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kính</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tăng</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lên</a:t>
            </a:r>
            <a:r>
              <a:rPr lang="en-US" dirty="0" smtClean="0">
                <a:solidFill>
                  <a:srgbClr val="0000FF"/>
                </a:solidFill>
                <a:latin typeface="Arial" pitchFamily="34" charset="0"/>
                <a:cs typeface="Arial" pitchFamily="34" charset="0"/>
              </a:rPr>
              <a:t> 2 </a:t>
            </a:r>
            <a:r>
              <a:rPr lang="en-US" dirty="0" err="1" smtClean="0">
                <a:solidFill>
                  <a:srgbClr val="0000FF"/>
                </a:solidFill>
                <a:latin typeface="Arial" pitchFamily="34" charset="0"/>
                <a:cs typeface="Arial" pitchFamily="34" charset="0"/>
              </a:rPr>
              <a:t>lần</a:t>
            </a:r>
            <a:r>
              <a:rPr lang="en-US" dirty="0" smtClean="0">
                <a:solidFill>
                  <a:srgbClr val="0000FF"/>
                </a:solidFill>
                <a:latin typeface="Arial" pitchFamily="34" charset="0"/>
                <a:cs typeface="Arial" pitchFamily="34" charset="0"/>
              </a:rPr>
              <a:t> ở </a:t>
            </a:r>
            <a:r>
              <a:rPr lang="en-US" dirty="0" err="1" smtClean="0">
                <a:solidFill>
                  <a:srgbClr val="0000FF"/>
                </a:solidFill>
                <a:latin typeface="Arial" pitchFamily="34" charset="0"/>
                <a:cs typeface="Arial" pitchFamily="34" charset="0"/>
              </a:rPr>
              <a:t>cùng</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tốc</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độ</a:t>
            </a:r>
            <a:r>
              <a:rPr lang="en-US" dirty="0" smtClean="0">
                <a:solidFill>
                  <a:srgbClr val="0000FF"/>
                </a:solidFill>
                <a:latin typeface="Arial" pitchFamily="34" charset="0"/>
                <a:cs typeface="Arial" pitchFamily="34" charset="0"/>
              </a:rPr>
              <a:t> quay </a:t>
            </a:r>
            <a:r>
              <a:rPr lang="en-US" dirty="0" err="1" smtClean="0">
                <a:solidFill>
                  <a:srgbClr val="0000FF"/>
                </a:solidFill>
                <a:latin typeface="Arial" pitchFamily="34" charset="0"/>
                <a:cs typeface="Arial" pitchFamily="34" charset="0"/>
              </a:rPr>
              <a:t>trên</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thì</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lực</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ly</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tâm</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tạo</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thành</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như</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thế</a:t>
            </a:r>
            <a:r>
              <a:rPr lang="en-US" dirty="0" smtClean="0">
                <a:solidFill>
                  <a:srgbClr val="0000FF"/>
                </a:solidFill>
                <a:latin typeface="Arial" pitchFamily="34" charset="0"/>
                <a:cs typeface="Arial" pitchFamily="34" charset="0"/>
              </a:rPr>
              <a:t> </a:t>
            </a:r>
            <a:r>
              <a:rPr lang="en-US" dirty="0" err="1" smtClean="0">
                <a:solidFill>
                  <a:srgbClr val="0000FF"/>
                </a:solidFill>
                <a:latin typeface="Arial" pitchFamily="34" charset="0"/>
                <a:cs typeface="Arial" pitchFamily="34" charset="0"/>
              </a:rPr>
              <a:t>nào</a:t>
            </a:r>
            <a:r>
              <a:rPr lang="en-US" dirty="0" smtClean="0">
                <a:solidFill>
                  <a:srgbClr val="0000FF"/>
                </a:solidFill>
                <a:latin typeface="Arial" pitchFamily="34" charset="0"/>
                <a:cs typeface="Arial" pitchFamily="34" charset="0"/>
              </a:rPr>
              <a:t>? </a:t>
            </a:r>
            <a:endParaRPr lang="en-US" dirty="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601534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5262979"/>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Tốc độ lắng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thực</a:t>
            </a:r>
            <a:r>
              <a:rPr lang="en-US" sz="2400" b="1" dirty="0" smtClean="0">
                <a:solidFill>
                  <a:srgbClr val="FF0066"/>
                </a:solidFill>
                <a:latin typeface="Arial" pitchFamily="34" charset="0"/>
                <a:cs typeface="Arial" pitchFamily="34" charset="0"/>
              </a:rPr>
              <a:t>: </a:t>
            </a:r>
            <a:r>
              <a:rPr lang="en-US" sz="2400" dirty="0" err="1" smtClean="0">
                <a:latin typeface="Arial" pitchFamily="34" charset="0"/>
                <a:cs typeface="Arial" pitchFamily="34" charset="0"/>
              </a:rPr>
              <a:t>quá</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trình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còn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chịu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ảnh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hưởng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nồng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tích</a:t>
            </a:r>
            <a:r>
              <a:rPr lang="en-US" sz="2400" dirty="0" smtClean="0">
                <a:latin typeface="Arial" pitchFamily="34" charset="0"/>
                <a:cs typeface="Arial" pitchFamily="34" charset="0"/>
              </a:rPr>
              <a:t> (hay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tích</a:t>
            </a:r>
            <a:r>
              <a:rPr lang="en-US" sz="2400" dirty="0" smtClean="0">
                <a:latin typeface="Arial" pitchFamily="34" charset="0"/>
                <a:cs typeface="Arial" pitchFamily="34" charset="0"/>
              </a:rPr>
              <a:t>).</a:t>
            </a:r>
            <a:endParaRPr lang="en-US" sz="2400" b="1" dirty="0" smtClean="0">
              <a:solidFill>
                <a:srgbClr val="009900"/>
              </a:solidFill>
              <a:latin typeface="Arial" pitchFamily="34" charset="0"/>
              <a:cs typeface="Arial" pitchFamily="34" charset="0"/>
            </a:endParaRPr>
          </a:p>
          <a:p>
            <a:pPr algn="just"/>
            <a:endParaRPr lang="en-US" sz="2400" b="1" dirty="0">
              <a:solidFill>
                <a:srgbClr val="009900"/>
              </a:solidFill>
              <a:latin typeface="Arial" pitchFamily="34" charset="0"/>
              <a:cs typeface="Arial" pitchFamily="34" charset="0"/>
            </a:endParaRPr>
          </a:p>
          <a:p>
            <a:pPr algn="just"/>
            <a:endParaRPr lang="en-US" sz="2400" dirty="0" smtClean="0">
              <a:latin typeface="Arial" pitchFamily="34" charset="0"/>
              <a:cs typeface="Arial" pitchFamily="34" charset="0"/>
              <a:sym typeface="Symbol"/>
            </a:endParaRPr>
          </a:p>
          <a:p>
            <a:pPr algn="just"/>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hệ</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hạt</a:t>
            </a:r>
            <a:r>
              <a:rPr lang="en-US" sz="2400" dirty="0" smtClean="0">
                <a:latin typeface="Arial" pitchFamily="34" charset="0"/>
                <a:cs typeface="Arial" pitchFamily="34" charset="0"/>
                <a:sym typeface="Symbol"/>
              </a:rPr>
              <a:t>;</a:t>
            </a:r>
          </a:p>
          <a:p>
            <a:pPr algn="just"/>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1</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hệ</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lưu</a:t>
            </a:r>
            <a:r>
              <a:rPr lang="en-US" sz="2400" dirty="0" smtClean="0">
                <a:latin typeface="Arial" pitchFamily="34" charset="0"/>
                <a:cs typeface="Arial" pitchFamily="34" charset="0"/>
                <a:sym typeface="Symbol"/>
              </a:rPr>
              <a:t> ý </a:t>
            </a:r>
            <a:r>
              <a:rPr lang="en-US" sz="2400" dirty="0" err="1" smtClean="0">
                <a:latin typeface="Arial" pitchFamily="34" charset="0"/>
                <a:cs typeface="Arial" pitchFamily="34" charset="0"/>
                <a:sym typeface="Symbol"/>
              </a:rPr>
              <a:t>đến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nồng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tích</a:t>
            </a:r>
            <a:r>
              <a:rPr lang="en-US" sz="2400" dirty="0" smtClean="0">
                <a:latin typeface="Arial" pitchFamily="34" charset="0"/>
                <a:cs typeface="Arial" pitchFamily="34" charset="0"/>
                <a:sym typeface="Symbol"/>
              </a:rPr>
              <a:t>,</a:t>
            </a:r>
          </a:p>
          <a:p>
            <a:pPr algn="just"/>
            <a:endParaRPr lang="en-US" sz="2400" dirty="0" smtClean="0">
              <a:latin typeface="Arial" pitchFamily="34" charset="0"/>
              <a:cs typeface="Arial" pitchFamily="34" charset="0"/>
              <a:sym typeface="Symbol"/>
            </a:endParaRPr>
          </a:p>
          <a:p>
            <a:pPr algn="just"/>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tích</a:t>
            </a:r>
            <a:r>
              <a:rPr lang="en-US" sz="2400" dirty="0" smtClean="0">
                <a:latin typeface="Arial" pitchFamily="34" charset="0"/>
                <a:cs typeface="Arial" pitchFamily="34" charset="0"/>
                <a:sym typeface="Symbol"/>
              </a:rPr>
              <a:t>,                 ; </a:t>
            </a:r>
            <a:r>
              <a:rPr lang="en-US" sz="2400" dirty="0" err="1" smtClean="0">
                <a:latin typeface="Times New Roman" pitchFamily="18" charset="0"/>
                <a:cs typeface="Times New Roman" pitchFamily="18" charset="0"/>
              </a:rPr>
              <a:t>x</a:t>
            </a:r>
            <a:r>
              <a:rPr lang="en-US" sz="2400" baseline="-25000" dirty="0" err="1" smtClean="0">
                <a:latin typeface="Times New Roman" pitchFamily="18" charset="0"/>
                <a:cs typeface="Times New Roman" pitchFamily="18" charset="0"/>
              </a:rPr>
              <a:t>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lượng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rắn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hỗn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hợp</a:t>
            </a:r>
            <a:r>
              <a:rPr lang="en-US" sz="2400" dirty="0" smtClean="0">
                <a:latin typeface="Arial" pitchFamily="34" charset="0"/>
                <a:cs typeface="Arial" pitchFamily="34" charset="0"/>
              </a:rPr>
              <a:t>;</a:t>
            </a:r>
          </a:p>
          <a:p>
            <a:pPr algn="just"/>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2</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hệ</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số</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lưu</a:t>
            </a:r>
            <a:r>
              <a:rPr lang="en-US" sz="2400" dirty="0">
                <a:latin typeface="Arial" pitchFamily="34" charset="0"/>
                <a:cs typeface="Arial" pitchFamily="34" charset="0"/>
                <a:sym typeface="Symbol"/>
              </a:rPr>
              <a:t> ý </a:t>
            </a:r>
            <a:r>
              <a:rPr lang="en-US" sz="2400" dirty="0" err="1" smtClean="0">
                <a:latin typeface="Arial" pitchFamily="34" charset="0"/>
                <a:cs typeface="Arial" pitchFamily="34" charset="0"/>
                <a:sym typeface="Symbol"/>
              </a:rPr>
              <a:t>đến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nhớt</a:t>
            </a:r>
            <a:r>
              <a:rPr lang="en-US" sz="2400" dirty="0" smtClean="0">
                <a:latin typeface="Arial" pitchFamily="34" charset="0"/>
                <a:cs typeface="Arial" pitchFamily="34" charset="0"/>
                <a:sym typeface="Symbol"/>
              </a:rPr>
              <a:t>:</a:t>
            </a:r>
          </a:p>
          <a:p>
            <a:pPr algn="just"/>
            <a:endParaRPr lang="en-US" sz="2400" dirty="0" smtClean="0">
              <a:latin typeface="Arial" pitchFamily="34" charset="0"/>
              <a:cs typeface="Arial" pitchFamily="34" charset="0"/>
              <a:sym typeface="Symbol"/>
            </a:endParaRPr>
          </a:p>
          <a:p>
            <a:pPr algn="just"/>
            <a:r>
              <a:rPr lang="en-US" sz="2400" dirty="0" smtClean="0">
                <a:latin typeface="Times New Roman" pitchFamily="18" charset="0"/>
                <a:cs typeface="Times New Roman" pitchFamily="18" charset="0"/>
                <a:sym typeface="Symbol"/>
              </a:rPr>
              <a:t></a:t>
            </a:r>
            <a:r>
              <a:rPr lang="en-US" sz="2400" baseline="-25000" dirty="0" smtClean="0">
                <a:latin typeface="Times New Roman" pitchFamily="18" charset="0"/>
                <a:cs typeface="Times New Roman" pitchFamily="18" charset="0"/>
                <a:sym typeface="Symbol"/>
              </a:rPr>
              <a:t>f</a:t>
            </a:r>
            <a:r>
              <a:rPr lang="en-US" sz="2400" dirty="0" smtClean="0">
                <a:latin typeface="Times New Roman" pitchFamily="18" charset="0"/>
                <a:cs typeface="Times New Roman" pitchFamily="18" charset="0"/>
                <a:sym typeface="Symbol"/>
              </a:rPr>
              <a:t>, </a:t>
            </a:r>
            <a:r>
              <a:rPr lang="en-US" sz="2400" baseline="-25000" dirty="0" smtClean="0">
                <a:latin typeface="Times New Roman" pitchFamily="18" charset="0"/>
                <a:cs typeface="Times New Roman" pitchFamily="18" charset="0"/>
                <a:sym typeface="Symbol"/>
              </a:rPr>
              <a:t>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nhớt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liên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tục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hệ</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bụi</a:t>
            </a:r>
            <a:r>
              <a:rPr lang="en-US" sz="2400" dirty="0" smtClean="0">
                <a:latin typeface="Arial" pitchFamily="34" charset="0"/>
                <a:cs typeface="Arial" pitchFamily="34" charset="0"/>
                <a:sym typeface="Symbol"/>
              </a:rPr>
              <a:t> </a:t>
            </a:r>
            <a:r>
              <a:rPr lang="en-US" sz="2400" dirty="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2 </a:t>
            </a:r>
            <a:r>
              <a:rPr lang="en-US" sz="2400" dirty="0" smtClean="0">
                <a:latin typeface="Arial" pitchFamily="34" charset="0"/>
                <a:cs typeface="Arial" pitchFamily="34" charset="0"/>
                <a:sym typeface="Symbol"/>
              </a:rPr>
              <a:t>= 1 </a:t>
            </a:r>
          </a:p>
          <a:p>
            <a:pPr algn="just"/>
            <a:endParaRPr lang="en-US" sz="2400" dirty="0" smtClean="0">
              <a:latin typeface="Arial" pitchFamily="34" charset="0"/>
              <a:cs typeface="Arial" pitchFamily="34" charset="0"/>
            </a:endParaRPr>
          </a:p>
          <a:p>
            <a:pPr algn="just"/>
            <a:endParaRPr lang="en-US" sz="2400" dirty="0" smtClean="0">
              <a:latin typeface="Arial" pitchFamily="34" charset="0"/>
              <a:cs typeface="Arial"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814920714"/>
              </p:ext>
            </p:extLst>
          </p:nvPr>
        </p:nvGraphicFramePr>
        <p:xfrm>
          <a:off x="2652953" y="1447800"/>
          <a:ext cx="2452447" cy="621747"/>
        </p:xfrm>
        <a:graphic>
          <a:graphicData uri="http://schemas.openxmlformats.org/presentationml/2006/ole">
            <mc:AlternateContent xmlns:mc="http://schemas.openxmlformats.org/markup-compatibility/2006">
              <mc:Choice xmlns:v="urn:schemas-microsoft-com:vml" Requires="v">
                <p:oleObj spid="_x0000_s27102" name="Equation" r:id="rId3" imgW="901309" imgH="228501" progId="Equation.3">
                  <p:embed/>
                </p:oleObj>
              </mc:Choice>
              <mc:Fallback>
                <p:oleObj name="Equation" r:id="rId3" imgW="901309" imgH="228501" progId="Equation.3">
                  <p:embed/>
                  <p:pic>
                    <p:nvPicPr>
                      <p:cNvPr id="0" name="Picture 4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953" y="1447800"/>
                        <a:ext cx="2452447" cy="62174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157183292"/>
              </p:ext>
            </p:extLst>
          </p:nvPr>
        </p:nvGraphicFramePr>
        <p:xfrm>
          <a:off x="5105400" y="2286000"/>
          <a:ext cx="3962400" cy="609600"/>
        </p:xfrm>
        <a:graphic>
          <a:graphicData uri="http://schemas.openxmlformats.org/presentationml/2006/ole">
            <mc:AlternateContent xmlns:mc="http://schemas.openxmlformats.org/markup-compatibility/2006">
              <mc:Choice xmlns:v="urn:schemas-microsoft-com:vml" Requires="v">
                <p:oleObj spid="_x0000_s27103" name="Equation" r:id="rId5" imgW="1816100" imgH="279400" progId="Equation.3">
                  <p:embed/>
                </p:oleObj>
              </mc:Choice>
              <mc:Fallback>
                <p:oleObj name="Equation" r:id="rId5" imgW="1816100" imgH="279400" progId="Equation.3">
                  <p:embed/>
                  <p:pic>
                    <p:nvPicPr>
                      <p:cNvPr id="0" name="Picture 46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05400" y="2286000"/>
                        <a:ext cx="39624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53853355"/>
              </p:ext>
            </p:extLst>
          </p:nvPr>
        </p:nvGraphicFramePr>
        <p:xfrm>
          <a:off x="2286000" y="2971800"/>
          <a:ext cx="1390650" cy="954368"/>
        </p:xfrm>
        <a:graphic>
          <a:graphicData uri="http://schemas.openxmlformats.org/presentationml/2006/ole">
            <mc:AlternateContent xmlns:mc="http://schemas.openxmlformats.org/markup-compatibility/2006">
              <mc:Choice xmlns:v="urn:schemas-microsoft-com:vml" Requires="v">
                <p:oleObj spid="_x0000_s27104" name="Equation" r:id="rId7" imgW="647419" imgH="444307" progId="Equation.3">
                  <p:embed/>
                </p:oleObj>
              </mc:Choice>
              <mc:Fallback>
                <p:oleObj name="Equation" r:id="rId7" imgW="647419" imgH="444307" progId="Equation.3">
                  <p:embed/>
                  <p:pic>
                    <p:nvPicPr>
                      <p:cNvPr id="0" name="Picture 46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0" y="2971800"/>
                        <a:ext cx="1390650" cy="95436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510520193"/>
              </p:ext>
            </p:extLst>
          </p:nvPr>
        </p:nvGraphicFramePr>
        <p:xfrm>
          <a:off x="3962400" y="3581400"/>
          <a:ext cx="2106613" cy="1025525"/>
        </p:xfrm>
        <a:graphic>
          <a:graphicData uri="http://schemas.openxmlformats.org/presentationml/2006/ole">
            <mc:AlternateContent xmlns:mc="http://schemas.openxmlformats.org/markup-compatibility/2006">
              <mc:Choice xmlns:v="urn:schemas-microsoft-com:vml" Requires="v">
                <p:oleObj spid="_x0000_s27105" name="Equation" r:id="rId9" imgW="965200" imgH="469900" progId="Equation.3">
                  <p:embed/>
                </p:oleObj>
              </mc:Choice>
              <mc:Fallback>
                <p:oleObj name="Equation" r:id="rId9" imgW="965200" imgH="469900" progId="Equation.3">
                  <p:embed/>
                  <p:pic>
                    <p:nvPicPr>
                      <p:cNvPr id="0" name="Picture 46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62400" y="3581400"/>
                        <a:ext cx="2106613" cy="1025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10"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43</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7029511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10706"/>
            <a:ext cx="9144000" cy="1200329"/>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(cyclone settling/separator): </a:t>
            </a:r>
          </a:p>
          <a:p>
            <a:pPr algn="just"/>
            <a:r>
              <a:rPr lang="en-US" sz="2400" b="1" dirty="0" err="1" smtClean="0">
                <a:solidFill>
                  <a:srgbClr val="0070C0"/>
                </a:solidFill>
                <a:latin typeface="Arial" pitchFamily="34" charset="0"/>
                <a:cs typeface="Arial" pitchFamily="34" charset="0"/>
              </a:rPr>
              <a:t>C</a:t>
            </a:r>
            <a:r>
              <a:rPr lang="en-US" sz="2400" b="1" dirty="0" err="1" smtClean="0">
                <a:solidFill>
                  <a:srgbClr val="0070C0"/>
                </a:solidFill>
                <a:latin typeface="Arial" pitchFamily="34" charset="0"/>
                <a:cs typeface="Arial" pitchFamily="34" charset="0"/>
                <a:sym typeface="Symbol"/>
              </a:rPr>
              <a:t>ấu</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tạo</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và</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nguyên</a:t>
            </a:r>
            <a:r>
              <a:rPr lang="en-US" sz="2400" b="1" dirty="0" smtClean="0">
                <a:solidFill>
                  <a:srgbClr val="0070C0"/>
                </a:solidFill>
                <a:latin typeface="Arial" pitchFamily="34" charset="0"/>
                <a:cs typeface="Arial" pitchFamily="34" charset="0"/>
                <a:sym typeface="Symbol"/>
              </a:rPr>
              <a:t> </a:t>
            </a:r>
            <a:r>
              <a:rPr lang="en-US" sz="2400" b="1" dirty="0" err="1">
                <a:solidFill>
                  <a:srgbClr val="0070C0"/>
                </a:solidFill>
                <a:latin typeface="Arial" pitchFamily="34" charset="0"/>
                <a:cs typeface="Arial" pitchFamily="34" charset="0"/>
                <a:sym typeface="Symbol"/>
              </a:rPr>
              <a:t>lý</a:t>
            </a:r>
            <a:r>
              <a:rPr lang="en-US" sz="2400" b="1" dirty="0">
                <a:solidFill>
                  <a:srgbClr val="0070C0"/>
                </a:solidFill>
                <a:latin typeface="Arial" pitchFamily="34" charset="0"/>
                <a:cs typeface="Arial" pitchFamily="34" charset="0"/>
                <a:sym typeface="Symbol"/>
              </a:rPr>
              <a:t> </a:t>
            </a:r>
            <a:r>
              <a:rPr lang="en-US" sz="2400" b="1" dirty="0" err="1">
                <a:solidFill>
                  <a:srgbClr val="0070C0"/>
                </a:solidFill>
                <a:latin typeface="Arial" pitchFamily="34" charset="0"/>
                <a:cs typeface="Arial" pitchFamily="34" charset="0"/>
                <a:sym typeface="Symbol"/>
              </a:rPr>
              <a:t>làm</a:t>
            </a:r>
            <a:r>
              <a:rPr lang="en-US" sz="2400" b="1" dirty="0">
                <a:solidFill>
                  <a:srgbClr val="0070C0"/>
                </a:solidFill>
                <a:latin typeface="Arial" pitchFamily="34" charset="0"/>
                <a:cs typeface="Arial" pitchFamily="34" charset="0"/>
                <a:sym typeface="Symbol"/>
              </a:rPr>
              <a:t> </a:t>
            </a:r>
            <a:r>
              <a:rPr lang="en-US" sz="2400" b="1" dirty="0" err="1">
                <a:solidFill>
                  <a:srgbClr val="0070C0"/>
                </a:solidFill>
                <a:latin typeface="Arial" pitchFamily="34" charset="0"/>
                <a:cs typeface="Arial" pitchFamily="34" charset="0"/>
                <a:sym typeface="Symbol"/>
              </a:rPr>
              <a:t>việc</a:t>
            </a:r>
            <a:r>
              <a:rPr lang="en-US" sz="2400" b="1" dirty="0">
                <a:solidFill>
                  <a:srgbClr val="0070C0"/>
                </a:solidFill>
                <a:latin typeface="Arial" pitchFamily="34" charset="0"/>
                <a:cs typeface="Arial" pitchFamily="34" charset="0"/>
                <a:sym typeface="Symbol"/>
              </a:rPr>
              <a:t>:</a:t>
            </a:r>
            <a:r>
              <a:rPr lang="en-US" sz="2400" b="1" dirty="0" smtClean="0">
                <a:solidFill>
                  <a:srgbClr val="00CC00"/>
                </a:solidFill>
                <a:latin typeface="Arial" pitchFamily="34" charset="0"/>
                <a:cs typeface="Arial" pitchFamily="34" charset="0"/>
              </a:rPr>
              <a:t> </a:t>
            </a:r>
          </a:p>
          <a:p>
            <a:pPr algn="just"/>
            <a:endParaRPr lang="en-US" sz="2400" dirty="0" smtClean="0">
              <a:latin typeface="Arial" pitchFamily="34" charset="0"/>
              <a:cs typeface="Arial" pitchFamily="34" charset="0"/>
            </a:endParaRPr>
          </a:p>
        </p:txBody>
      </p:sp>
      <p:sp>
        <p:nvSpPr>
          <p:cNvPr id="4" name="Rectangle 3"/>
          <p:cNvSpPr/>
          <p:nvPr/>
        </p:nvSpPr>
        <p:spPr>
          <a:xfrm>
            <a:off x="4876800" y="1143000"/>
            <a:ext cx="4239491" cy="4401205"/>
          </a:xfrm>
          <a:prstGeom prst="rect">
            <a:avLst/>
          </a:prstGeom>
        </p:spPr>
        <p:txBody>
          <a:bodyPr wrap="square">
            <a:spAutoFit/>
          </a:bodyPr>
          <a:lstStyle/>
          <a:p>
            <a:pPr algn="just"/>
            <a:r>
              <a:rPr lang="en-US" sz="2000" dirty="0" err="1" smtClean="0">
                <a:solidFill>
                  <a:srgbClr val="0070C0"/>
                </a:solidFill>
                <a:latin typeface="Arial" pitchFamily="34" charset="0"/>
                <a:cs typeface="Arial" pitchFamily="34" charset="0"/>
                <a:sym typeface="Symbol"/>
              </a:rPr>
              <a:t>Dòng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hỗn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hợp</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theo</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ống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dẫn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vào</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cửa</a:t>
            </a:r>
            <a:r>
              <a:rPr lang="en-US" sz="2000" dirty="0" smtClean="0">
                <a:solidFill>
                  <a:srgbClr val="0070C0"/>
                </a:solidFill>
                <a:latin typeface="Arial" pitchFamily="34" charset="0"/>
                <a:cs typeface="Arial" pitchFamily="34" charset="0"/>
                <a:sym typeface="Symbol"/>
              </a:rPr>
              <a:t> cyclone </a:t>
            </a:r>
            <a:r>
              <a:rPr lang="en-US" sz="2000" dirty="0" err="1" smtClean="0">
                <a:solidFill>
                  <a:srgbClr val="0070C0"/>
                </a:solidFill>
                <a:latin typeface="Arial" pitchFamily="34" charset="0"/>
                <a:cs typeface="Arial" pitchFamily="34" charset="0"/>
                <a:sym typeface="Symbol"/>
              </a:rPr>
              <a:t>theo</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phương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tiếp</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tuyến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với</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vận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tốc</a:t>
            </a:r>
            <a:r>
              <a:rPr lang="en-US" sz="2000" dirty="0" smtClean="0">
                <a:solidFill>
                  <a:srgbClr val="0070C0"/>
                </a:solidFill>
                <a:latin typeface="Arial" pitchFamily="34" charset="0"/>
                <a:cs typeface="Arial" pitchFamily="34" charset="0"/>
                <a:sym typeface="Symbol"/>
              </a:rPr>
              <a:t> 12÷25 m/s. </a:t>
            </a:r>
            <a:r>
              <a:rPr lang="en-US" sz="2000" dirty="0" err="1" smtClean="0">
                <a:solidFill>
                  <a:srgbClr val="0070C0"/>
                </a:solidFill>
                <a:latin typeface="Arial" pitchFamily="34" charset="0"/>
                <a:cs typeface="Arial" pitchFamily="34" charset="0"/>
                <a:sym typeface="Symbol"/>
              </a:rPr>
              <a:t>Dòng</a:t>
            </a:r>
            <a:r>
              <a:rPr lang="en-US" sz="2000" dirty="0" smtClean="0">
                <a:solidFill>
                  <a:srgbClr val="0070C0"/>
                </a:solidFill>
                <a:latin typeface="Arial" pitchFamily="34" charset="0"/>
                <a:cs typeface="Arial" pitchFamily="34" charset="0"/>
                <a:sym typeface="Symbol"/>
              </a:rPr>
              <a:t> quay </a:t>
            </a:r>
            <a:r>
              <a:rPr lang="en-US" sz="2000" dirty="0" err="1" smtClean="0">
                <a:solidFill>
                  <a:srgbClr val="0070C0"/>
                </a:solidFill>
                <a:latin typeface="Arial" pitchFamily="34" charset="0"/>
                <a:cs typeface="Arial" pitchFamily="34" charset="0"/>
                <a:sym typeface="Symbol"/>
              </a:rPr>
              <a:t>tròn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trong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rãnh</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giữa</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ống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tâm</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và</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vỏ</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trụ</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Dưới</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tác</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dụng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của</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lực</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ly</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tâm</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các</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hạt</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rắn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văng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ra</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thành</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thiết</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bị</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và</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lắng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xuống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đáy</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còn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pha</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liên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tục</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khí</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sạch</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theo</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ống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tâm</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ra</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ngoài</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Cặn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lắng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rơi</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xuống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đáy</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rồi</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nhờ</a:t>
            </a:r>
            <a:r>
              <a:rPr lang="en-US" sz="2000" dirty="0" smtClean="0">
                <a:solidFill>
                  <a:srgbClr val="0070C0"/>
                </a:solidFill>
                <a:latin typeface="Arial" pitchFamily="34" charset="0"/>
                <a:cs typeface="Arial" pitchFamily="34" charset="0"/>
                <a:sym typeface="Symbol"/>
              </a:rPr>
              <a:t> van </a:t>
            </a:r>
            <a:r>
              <a:rPr lang="en-US" sz="2000" dirty="0" err="1" smtClean="0">
                <a:solidFill>
                  <a:srgbClr val="0070C0"/>
                </a:solidFill>
                <a:latin typeface="Arial" pitchFamily="34" charset="0"/>
                <a:cs typeface="Arial" pitchFamily="34" charset="0"/>
                <a:sym typeface="Symbol"/>
              </a:rPr>
              <a:t>gió</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đưa</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ra</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ngoài</a:t>
            </a:r>
            <a:r>
              <a:rPr lang="en-US" sz="2000" dirty="0" smtClean="0">
                <a:solidFill>
                  <a:srgbClr val="0070C0"/>
                </a:solidFill>
                <a:latin typeface="Arial" pitchFamily="34" charset="0"/>
                <a:cs typeface="Arial" pitchFamily="34" charset="0"/>
                <a:sym typeface="Symbol"/>
              </a:rPr>
              <a:t>. Van </a:t>
            </a:r>
            <a:r>
              <a:rPr lang="en-US" sz="2000" dirty="0" err="1" smtClean="0">
                <a:solidFill>
                  <a:srgbClr val="0070C0"/>
                </a:solidFill>
                <a:latin typeface="Arial" pitchFamily="34" charset="0"/>
                <a:cs typeface="Arial" pitchFamily="34" charset="0"/>
                <a:sym typeface="Symbol"/>
              </a:rPr>
              <a:t>gió</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có</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nhiệm</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vụ</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đưa</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cặn</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lắng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ra</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nhưng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không</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cho</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khí</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đi</a:t>
            </a:r>
            <a:r>
              <a:rPr lang="en-US" sz="2000" dirty="0" smtClean="0">
                <a:solidFill>
                  <a:srgbClr val="0070C0"/>
                </a:solidFill>
                <a:latin typeface="Arial" pitchFamily="34" charset="0"/>
                <a:cs typeface="Arial" pitchFamily="34" charset="0"/>
                <a:sym typeface="Symbol"/>
              </a:rPr>
              <a:t> </a:t>
            </a:r>
            <a:r>
              <a:rPr lang="en-US" sz="2000" dirty="0" err="1" smtClean="0">
                <a:solidFill>
                  <a:srgbClr val="0070C0"/>
                </a:solidFill>
                <a:latin typeface="Arial" pitchFamily="34" charset="0"/>
                <a:cs typeface="Arial" pitchFamily="34" charset="0"/>
                <a:sym typeface="Symbol"/>
              </a:rPr>
              <a:t>vào</a:t>
            </a:r>
            <a:r>
              <a:rPr lang="en-US" sz="2000" dirty="0" smtClean="0">
                <a:solidFill>
                  <a:srgbClr val="0070C0"/>
                </a:solidFill>
                <a:latin typeface="Arial" pitchFamily="34" charset="0"/>
                <a:cs typeface="Arial" pitchFamily="34" charset="0"/>
                <a:sym typeface="Symbol"/>
              </a:rPr>
              <a:t> cyclone. </a:t>
            </a:r>
          </a:p>
          <a:p>
            <a:endParaRPr lang="en-US" sz="2000" dirty="0">
              <a:solidFill>
                <a:srgbClr val="0070C0"/>
              </a:solidFill>
            </a:endParaRPr>
          </a:p>
        </p:txBody>
      </p:sp>
      <p:grpSp>
        <p:nvGrpSpPr>
          <p:cNvPr id="12" name="Group 11"/>
          <p:cNvGrpSpPr/>
          <p:nvPr/>
        </p:nvGrpSpPr>
        <p:grpSpPr>
          <a:xfrm>
            <a:off x="0" y="1295400"/>
            <a:ext cx="5791200" cy="5440978"/>
            <a:chOff x="0" y="1295400"/>
            <a:chExt cx="5791200" cy="5440978"/>
          </a:xfrm>
        </p:grpSpPr>
        <p:pic>
          <p:nvPicPr>
            <p:cNvPr id="27650" name="Picture 2" descr="http://t0.gstatic.com/images?q=tbn:ANd9GcQcHKuXKUMAheL0bR4Lre50InYc1ZzOhlHzil8asyRgo7hNJQClVuLFn0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8800"/>
              <a:ext cx="2590800" cy="42637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0" y="1295400"/>
              <a:ext cx="5791200" cy="5440978"/>
              <a:chOff x="0" y="1447800"/>
              <a:chExt cx="5791200" cy="5440978"/>
            </a:xfrm>
          </p:grpSpPr>
          <p:pic>
            <p:nvPicPr>
              <p:cNvPr id="27652" name="Picture 4" descr="http://www.hoichocongnghiep.com/upload/images/product/thumb/300/1315900447_19.jpg"/>
              <p:cNvPicPr>
                <a:picLocks noChangeAspect="1" noChangeArrowheads="1"/>
              </p:cNvPicPr>
              <p:nvPr/>
            </p:nvPicPr>
            <p:blipFill rotWithShape="1">
              <a:blip r:embed="rId3">
                <a:extLst>
                  <a:ext uri="{28A0092B-C50C-407E-A947-70E740481C1C}">
                    <a14:useLocalDpi xmlns:a14="http://schemas.microsoft.com/office/drawing/2010/main" val="0"/>
                  </a:ext>
                </a:extLst>
              </a:blip>
              <a:srcRect l="18667" t="4503" r="16364" b="3667"/>
              <a:stretch/>
            </p:blipFill>
            <p:spPr bwMode="auto">
              <a:xfrm>
                <a:off x="0" y="1447800"/>
                <a:ext cx="2154433" cy="5410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981200" y="6488668"/>
                <a:ext cx="2962671" cy="400110"/>
              </a:xfrm>
              <a:prstGeom prst="rect">
                <a:avLst/>
              </a:prstGeom>
            </p:spPr>
            <p:txBody>
              <a:bodyPr wrap="none">
                <a:spAutoFit/>
              </a:bodyPr>
              <a:lstStyle/>
              <a:p>
                <a:r>
                  <a:rPr lang="en-US" sz="2000" b="1" dirty="0" err="1" smtClean="0">
                    <a:latin typeface="Arial" pitchFamily="34" charset="0"/>
                    <a:cs typeface="Arial" pitchFamily="34" charset="0"/>
                  </a:rPr>
                  <a:t>Hình</a:t>
                </a:r>
                <a:r>
                  <a:rPr lang="en-US" sz="2000" b="1" dirty="0" smtClean="0">
                    <a:latin typeface="Arial" pitchFamily="34" charset="0"/>
                    <a:cs typeface="Arial" pitchFamily="34" charset="0"/>
                  </a:rPr>
                  <a:t>: Cyclone </a:t>
                </a:r>
                <a:r>
                  <a:rPr lang="en-US" sz="2000" b="1" dirty="0" err="1">
                    <a:latin typeface="Arial" pitchFamily="34" charset="0"/>
                    <a:cs typeface="Arial" pitchFamily="34" charset="0"/>
                  </a:rPr>
                  <a:t>lắng</a:t>
                </a:r>
                <a:r>
                  <a:rPr lang="en-US" sz="2000" b="1" dirty="0">
                    <a:latin typeface="Arial" pitchFamily="34" charset="0"/>
                    <a:cs typeface="Arial" pitchFamily="34" charset="0"/>
                  </a:rPr>
                  <a:t> </a:t>
                </a:r>
                <a:r>
                  <a:rPr lang="en-US" sz="2000" b="1" dirty="0" err="1">
                    <a:latin typeface="Arial" pitchFamily="34" charset="0"/>
                    <a:cs typeface="Arial" pitchFamily="34" charset="0"/>
                  </a:rPr>
                  <a:t>bụi</a:t>
                </a:r>
                <a:endParaRPr lang="en-US" sz="2000" dirty="0">
                  <a:latin typeface="Arial" pitchFamily="34" charset="0"/>
                  <a:cs typeface="Arial" pitchFamily="34" charset="0"/>
                </a:endParaRPr>
              </a:p>
            </p:txBody>
          </p:sp>
          <p:sp>
            <p:nvSpPr>
              <p:cNvPr id="8" name="Rectangle 7"/>
              <p:cNvSpPr/>
              <p:nvPr/>
            </p:nvSpPr>
            <p:spPr>
              <a:xfrm>
                <a:off x="1981200" y="2145268"/>
                <a:ext cx="1377300" cy="369332"/>
              </a:xfrm>
              <a:prstGeom prst="rect">
                <a:avLst/>
              </a:prstGeom>
            </p:spPr>
            <p:txBody>
              <a:bodyPr wrap="none">
                <a:spAutoFit/>
              </a:bodyPr>
              <a:lstStyle/>
              <a:p>
                <a:r>
                  <a:rPr lang="en-US" b="1" dirty="0" smtClean="0">
                    <a:latin typeface="Arial" pitchFamily="34" charset="0"/>
                    <a:cs typeface="Arial" pitchFamily="34" charset="0"/>
                  </a:rPr>
                  <a:t>1. </a:t>
                </a:r>
                <a:r>
                  <a:rPr lang="en-US" b="1" dirty="0" err="1" smtClean="0">
                    <a:latin typeface="Arial" pitchFamily="34" charset="0"/>
                    <a:cs typeface="Arial" pitchFamily="34" charset="0"/>
                  </a:rPr>
                  <a:t>Ống</a:t>
                </a:r>
                <a:r>
                  <a:rPr lang="en-US" b="1" dirty="0" smtClean="0">
                    <a:latin typeface="Arial" pitchFamily="34" charset="0"/>
                    <a:cs typeface="Arial" pitchFamily="34" charset="0"/>
                  </a:rPr>
                  <a:t> </a:t>
                </a:r>
                <a:r>
                  <a:rPr lang="en-US" b="1" dirty="0" err="1" smtClean="0">
                    <a:latin typeface="Arial" pitchFamily="34" charset="0"/>
                    <a:cs typeface="Arial" pitchFamily="34" charset="0"/>
                  </a:rPr>
                  <a:t>tâm</a:t>
                </a:r>
                <a:endParaRPr lang="en-US" dirty="0">
                  <a:latin typeface="Arial" pitchFamily="34" charset="0"/>
                  <a:cs typeface="Arial" pitchFamily="34" charset="0"/>
                </a:endParaRPr>
              </a:p>
            </p:txBody>
          </p:sp>
          <p:sp>
            <p:nvSpPr>
              <p:cNvPr id="9" name="Rectangle 8"/>
              <p:cNvSpPr/>
              <p:nvPr/>
            </p:nvSpPr>
            <p:spPr>
              <a:xfrm>
                <a:off x="1752600" y="4321268"/>
                <a:ext cx="1172116" cy="646331"/>
              </a:xfrm>
              <a:prstGeom prst="rect">
                <a:avLst/>
              </a:prstGeom>
            </p:spPr>
            <p:txBody>
              <a:bodyPr wrap="none">
                <a:spAutoFit/>
              </a:bodyPr>
              <a:lstStyle/>
              <a:p>
                <a:r>
                  <a:rPr lang="en-US" b="1" dirty="0" smtClean="0">
                    <a:latin typeface="Arial" pitchFamily="34" charset="0"/>
                    <a:cs typeface="Arial" pitchFamily="34" charset="0"/>
                  </a:rPr>
                  <a:t>2. </a:t>
                </a:r>
                <a:r>
                  <a:rPr lang="en-US" b="1" dirty="0" err="1" smtClean="0">
                    <a:latin typeface="Arial" pitchFamily="34" charset="0"/>
                    <a:cs typeface="Arial" pitchFamily="34" charset="0"/>
                  </a:rPr>
                  <a:t>Vỏ</a:t>
                </a:r>
                <a:r>
                  <a:rPr lang="en-US" b="1" dirty="0" smtClean="0">
                    <a:latin typeface="Arial" pitchFamily="34" charset="0"/>
                    <a:cs typeface="Arial" pitchFamily="34" charset="0"/>
                  </a:rPr>
                  <a:t> </a:t>
                </a:r>
                <a:r>
                  <a:rPr lang="en-US" b="1" dirty="0" err="1" smtClean="0">
                    <a:latin typeface="Arial" pitchFamily="34" charset="0"/>
                    <a:cs typeface="Arial" pitchFamily="34" charset="0"/>
                  </a:rPr>
                  <a:t>trụ</a:t>
                </a:r>
                <a:r>
                  <a:rPr lang="en-US" b="1" dirty="0" smtClean="0">
                    <a:latin typeface="Arial" pitchFamily="34" charset="0"/>
                    <a:cs typeface="Arial" pitchFamily="34" charset="0"/>
                  </a:rPr>
                  <a:t> </a:t>
                </a:r>
              </a:p>
              <a:p>
                <a:r>
                  <a:rPr lang="en-US" b="1" dirty="0">
                    <a:latin typeface="Arial" pitchFamily="34" charset="0"/>
                    <a:cs typeface="Arial" pitchFamily="34" charset="0"/>
                  </a:rPr>
                  <a:t> </a:t>
                </a:r>
                <a:r>
                  <a:rPr lang="en-US" b="1" dirty="0" smtClean="0">
                    <a:latin typeface="Arial" pitchFamily="34" charset="0"/>
                    <a:cs typeface="Arial" pitchFamily="34" charset="0"/>
                  </a:rPr>
                  <a:t>   </a:t>
                </a:r>
                <a:r>
                  <a:rPr lang="en-US" b="1" dirty="0" err="1" smtClean="0">
                    <a:latin typeface="Arial" pitchFamily="34" charset="0"/>
                    <a:cs typeface="Arial" pitchFamily="34" charset="0"/>
                  </a:rPr>
                  <a:t>lắng</a:t>
                </a:r>
                <a:endParaRPr lang="en-US" dirty="0">
                  <a:latin typeface="Arial" pitchFamily="34" charset="0"/>
                  <a:cs typeface="Arial" pitchFamily="34" charset="0"/>
                </a:endParaRPr>
              </a:p>
            </p:txBody>
          </p:sp>
          <p:sp>
            <p:nvSpPr>
              <p:cNvPr id="10" name="Rectangle 9"/>
              <p:cNvSpPr/>
              <p:nvPr/>
            </p:nvSpPr>
            <p:spPr>
              <a:xfrm>
                <a:off x="4375428" y="5373469"/>
                <a:ext cx="1415772" cy="646331"/>
              </a:xfrm>
              <a:prstGeom prst="rect">
                <a:avLst/>
              </a:prstGeom>
            </p:spPr>
            <p:txBody>
              <a:bodyPr wrap="none">
                <a:spAutoFit/>
              </a:bodyPr>
              <a:lstStyle/>
              <a:p>
                <a:r>
                  <a:rPr lang="en-US" b="1" dirty="0" smtClean="0">
                    <a:latin typeface="Arial" pitchFamily="34" charset="0"/>
                    <a:cs typeface="Arial" pitchFamily="34" charset="0"/>
                  </a:rPr>
                  <a:t>3. </a:t>
                </a:r>
                <a:r>
                  <a:rPr lang="en-US" b="1" dirty="0" err="1" smtClean="0">
                    <a:latin typeface="Arial" pitchFamily="34" charset="0"/>
                    <a:cs typeface="Arial" pitchFamily="34" charset="0"/>
                  </a:rPr>
                  <a:t>Đáy</a:t>
                </a:r>
                <a:r>
                  <a:rPr lang="en-US" b="1" dirty="0" smtClean="0">
                    <a:latin typeface="Arial" pitchFamily="34" charset="0"/>
                    <a:cs typeface="Arial" pitchFamily="34" charset="0"/>
                  </a:rPr>
                  <a:t> </a:t>
                </a:r>
                <a:r>
                  <a:rPr lang="en-US" b="1" dirty="0" err="1" smtClean="0">
                    <a:latin typeface="Arial" pitchFamily="34" charset="0"/>
                    <a:cs typeface="Arial" pitchFamily="34" charset="0"/>
                  </a:rPr>
                  <a:t>nón</a:t>
                </a:r>
                <a:r>
                  <a:rPr lang="en-US" b="1" dirty="0" smtClean="0">
                    <a:latin typeface="Arial" pitchFamily="34" charset="0"/>
                    <a:cs typeface="Arial" pitchFamily="34" charset="0"/>
                  </a:rPr>
                  <a:t> </a:t>
                </a:r>
              </a:p>
              <a:p>
                <a:r>
                  <a:rPr lang="en-US" b="1" dirty="0" err="1" smtClean="0">
                    <a:latin typeface="Arial" pitchFamily="34" charset="0"/>
                    <a:cs typeface="Arial" pitchFamily="34" charset="0"/>
                  </a:rPr>
                  <a:t>thu</a:t>
                </a:r>
                <a:r>
                  <a:rPr lang="en-US" b="1" dirty="0" smtClean="0">
                    <a:latin typeface="Arial" pitchFamily="34" charset="0"/>
                    <a:cs typeface="Arial" pitchFamily="34" charset="0"/>
                  </a:rPr>
                  <a:t> </a:t>
                </a:r>
                <a:r>
                  <a:rPr lang="en-US" b="1" dirty="0" err="1" smtClean="0">
                    <a:latin typeface="Arial" pitchFamily="34" charset="0"/>
                    <a:cs typeface="Arial" pitchFamily="34" charset="0"/>
                  </a:rPr>
                  <a:t>cặn</a:t>
                </a:r>
                <a:endParaRPr lang="en-US" dirty="0">
                  <a:latin typeface="Arial" pitchFamily="34" charset="0"/>
                  <a:cs typeface="Arial" pitchFamily="34" charset="0"/>
                </a:endParaRPr>
              </a:p>
            </p:txBody>
          </p:sp>
          <p:sp>
            <p:nvSpPr>
              <p:cNvPr id="11" name="Rectangle 10"/>
              <p:cNvSpPr/>
              <p:nvPr/>
            </p:nvSpPr>
            <p:spPr>
              <a:xfrm>
                <a:off x="1752600" y="3539836"/>
                <a:ext cx="1364476" cy="369332"/>
              </a:xfrm>
              <a:prstGeom prst="rect">
                <a:avLst/>
              </a:prstGeom>
            </p:spPr>
            <p:txBody>
              <a:bodyPr wrap="none">
                <a:spAutoFit/>
              </a:bodyPr>
              <a:lstStyle/>
              <a:p>
                <a:r>
                  <a:rPr lang="en-US" b="1" dirty="0" smtClean="0">
                    <a:latin typeface="Arial" pitchFamily="34" charset="0"/>
                    <a:cs typeface="Arial" pitchFamily="34" charset="0"/>
                  </a:rPr>
                  <a:t>4. </a:t>
                </a:r>
                <a:r>
                  <a:rPr lang="en-US" b="1" dirty="0" err="1" smtClean="0">
                    <a:latin typeface="Arial" pitchFamily="34" charset="0"/>
                    <a:cs typeface="Arial" pitchFamily="34" charset="0"/>
                  </a:rPr>
                  <a:t>Cửa</a:t>
                </a:r>
                <a:r>
                  <a:rPr lang="en-US" b="1" dirty="0" smtClean="0">
                    <a:latin typeface="Arial" pitchFamily="34" charset="0"/>
                    <a:cs typeface="Arial" pitchFamily="34" charset="0"/>
                  </a:rPr>
                  <a:t> </a:t>
                </a:r>
                <a:r>
                  <a:rPr lang="en-US" b="1" dirty="0" err="1" smtClean="0">
                    <a:latin typeface="Arial" pitchFamily="34" charset="0"/>
                    <a:cs typeface="Arial" pitchFamily="34" charset="0"/>
                  </a:rPr>
                  <a:t>vào</a:t>
                </a:r>
                <a:endParaRPr lang="en-US" dirty="0">
                  <a:latin typeface="Arial" pitchFamily="34" charset="0"/>
                  <a:cs typeface="Arial" pitchFamily="34" charset="0"/>
                </a:endParaRPr>
              </a:p>
            </p:txBody>
          </p:sp>
          <p:cxnSp>
            <p:nvCxnSpPr>
              <p:cNvPr id="7" name="Straight Arrow Connector 6"/>
              <p:cNvCxnSpPr/>
              <p:nvPr/>
            </p:nvCxnSpPr>
            <p:spPr>
              <a:xfrm>
                <a:off x="3045150" y="2496420"/>
                <a:ext cx="460050" cy="17058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677552" y="4267200"/>
                <a:ext cx="247164" cy="12113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4038600" y="5486400"/>
                <a:ext cx="383850" cy="762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1981200" y="3276600"/>
                <a:ext cx="304800" cy="413266"/>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1899300" y="5696634"/>
                <a:ext cx="1834500" cy="646331"/>
              </a:xfrm>
              <a:prstGeom prst="rect">
                <a:avLst/>
              </a:prstGeom>
            </p:spPr>
            <p:txBody>
              <a:bodyPr wrap="square">
                <a:spAutoFit/>
              </a:bodyPr>
              <a:lstStyle/>
              <a:p>
                <a:r>
                  <a:rPr lang="en-US" b="1" dirty="0" smtClean="0">
                    <a:latin typeface="Arial" pitchFamily="34" charset="0"/>
                    <a:cs typeface="Arial" pitchFamily="34" charset="0"/>
                  </a:rPr>
                  <a:t>5. </a:t>
                </a:r>
                <a:r>
                  <a:rPr lang="en-US" b="1" dirty="0" err="1" smtClean="0">
                    <a:latin typeface="Arial" pitchFamily="34" charset="0"/>
                    <a:cs typeface="Arial" pitchFamily="34" charset="0"/>
                  </a:rPr>
                  <a:t>Cửa</a:t>
                </a:r>
                <a:r>
                  <a:rPr lang="en-US" b="1" dirty="0" smtClean="0">
                    <a:latin typeface="Arial" pitchFamily="34" charset="0"/>
                    <a:cs typeface="Arial" pitchFamily="34" charset="0"/>
                  </a:rPr>
                  <a:t> </a:t>
                </a:r>
                <a:r>
                  <a:rPr lang="en-US" b="1" dirty="0" err="1" smtClean="0">
                    <a:latin typeface="Arial" pitchFamily="34" charset="0"/>
                    <a:cs typeface="Arial" pitchFamily="34" charset="0"/>
                  </a:rPr>
                  <a:t>tháo</a:t>
                </a:r>
                <a:r>
                  <a:rPr lang="en-US" b="1" dirty="0" smtClean="0">
                    <a:latin typeface="Arial" pitchFamily="34" charset="0"/>
                    <a:cs typeface="Arial" pitchFamily="34" charset="0"/>
                  </a:rPr>
                  <a:t>  </a:t>
                </a:r>
                <a:br>
                  <a:rPr lang="en-US" b="1" dirty="0" smtClean="0">
                    <a:latin typeface="Arial" pitchFamily="34" charset="0"/>
                    <a:cs typeface="Arial" pitchFamily="34" charset="0"/>
                  </a:rPr>
                </a:br>
                <a:r>
                  <a:rPr lang="en-US" b="1" dirty="0" smtClean="0">
                    <a:latin typeface="Arial" pitchFamily="34" charset="0"/>
                    <a:cs typeface="Arial" pitchFamily="34" charset="0"/>
                  </a:rPr>
                  <a:t>    </a:t>
                </a:r>
                <a:r>
                  <a:rPr lang="en-US" b="1" dirty="0" err="1" smtClean="0">
                    <a:latin typeface="Arial" pitchFamily="34" charset="0"/>
                    <a:cs typeface="Arial" pitchFamily="34" charset="0"/>
                  </a:rPr>
                  <a:t>cặn</a:t>
                </a:r>
                <a:endParaRPr lang="en-US" dirty="0">
                  <a:latin typeface="Arial" pitchFamily="34" charset="0"/>
                  <a:cs typeface="Arial" pitchFamily="34" charset="0"/>
                </a:endParaRPr>
              </a:p>
            </p:txBody>
          </p:sp>
          <p:cxnSp>
            <p:nvCxnSpPr>
              <p:cNvPr id="19" name="Straight Arrow Connector 18"/>
              <p:cNvCxnSpPr/>
              <p:nvPr/>
            </p:nvCxnSpPr>
            <p:spPr>
              <a:xfrm flipH="1">
                <a:off x="1377300" y="5867400"/>
                <a:ext cx="60390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sp>
        <p:nvSpPr>
          <p:cNvPr id="25" name="Rectangle 24"/>
          <p:cNvSpPr/>
          <p:nvPr/>
        </p:nvSpPr>
        <p:spPr>
          <a:xfrm>
            <a:off x="3120732" y="1651709"/>
            <a:ext cx="1146468" cy="369332"/>
          </a:xfrm>
          <a:prstGeom prst="rect">
            <a:avLst/>
          </a:prstGeom>
        </p:spPr>
        <p:txBody>
          <a:bodyPr wrap="none">
            <a:spAutoFit/>
          </a:bodyPr>
          <a:lstStyle/>
          <a:p>
            <a:r>
              <a:rPr lang="en-US" b="1" dirty="0" err="1" smtClean="0">
                <a:latin typeface="Arial" pitchFamily="34" charset="0"/>
                <a:cs typeface="Arial" pitchFamily="34" charset="0"/>
              </a:rPr>
              <a:t>Khí</a:t>
            </a:r>
            <a:r>
              <a:rPr lang="en-US" b="1" dirty="0" smtClean="0">
                <a:latin typeface="Arial" pitchFamily="34" charset="0"/>
                <a:cs typeface="Arial" pitchFamily="34" charset="0"/>
              </a:rPr>
              <a:t> </a:t>
            </a:r>
            <a:r>
              <a:rPr lang="en-US" b="1" dirty="0" err="1" smtClean="0">
                <a:latin typeface="Arial" pitchFamily="34" charset="0"/>
                <a:cs typeface="Arial" pitchFamily="34" charset="0"/>
              </a:rPr>
              <a:t>sạch</a:t>
            </a:r>
            <a:endParaRPr lang="en-US" dirty="0">
              <a:latin typeface="Arial" pitchFamily="34" charset="0"/>
              <a:cs typeface="Arial" pitchFamily="34" charset="0"/>
            </a:endParaRPr>
          </a:p>
        </p:txBody>
      </p:sp>
      <p:sp>
        <p:nvSpPr>
          <p:cNvPr id="21" name="Rectangle 20"/>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22"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44</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246402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i1063.photobucket.com/albums/t518/hiep_asc/cyclone_ani.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990600"/>
            <a:ext cx="5259453" cy="573578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552271"/>
            <a:ext cx="9144000" cy="830997"/>
          </a:xfrm>
          <a:prstGeom prst="rect">
            <a:avLst/>
          </a:prstGeom>
        </p:spPr>
        <p:txBody>
          <a:bodyPr wrap="square">
            <a:spAutoFit/>
          </a:bodyPr>
          <a:lstStyle/>
          <a:p>
            <a:pPr algn="just"/>
            <a:r>
              <a:rPr lang="en-US" sz="2400" b="1" dirty="0" smtClean="0">
                <a:solidFill>
                  <a:srgbClr val="00CC00"/>
                </a:solidFill>
                <a:latin typeface="Arial" pitchFamily="34" charset="0"/>
                <a:cs typeface="Arial" pitchFamily="34" charset="0"/>
              </a:rPr>
              <a:t>Cyclone </a:t>
            </a:r>
            <a:r>
              <a:rPr lang="en-US" sz="2400" b="1" dirty="0" err="1" smtClean="0">
                <a:solidFill>
                  <a:srgbClr val="00CC00"/>
                </a:solidFill>
                <a:latin typeface="Arial" pitchFamily="34" charset="0"/>
                <a:cs typeface="Arial" pitchFamily="34" charset="0"/>
              </a:rPr>
              <a:t>lắng</a:t>
            </a:r>
            <a:r>
              <a:rPr lang="en-US" sz="2400" b="1" dirty="0" smtClean="0">
                <a:solidFill>
                  <a:srgbClr val="00CC00"/>
                </a:solidFill>
                <a:latin typeface="Arial" pitchFamily="34" charset="0"/>
                <a:cs typeface="Arial" pitchFamily="34" charset="0"/>
              </a:rPr>
              <a:t>: </a:t>
            </a:r>
            <a:r>
              <a:rPr lang="en-US" sz="2400" b="1" dirty="0" err="1">
                <a:solidFill>
                  <a:srgbClr val="0070C0"/>
                </a:solidFill>
                <a:latin typeface="Arial" pitchFamily="34" charset="0"/>
                <a:cs typeface="Arial" pitchFamily="34" charset="0"/>
                <a:sym typeface="Symbol"/>
              </a:rPr>
              <a:t>Nguyên</a:t>
            </a:r>
            <a:r>
              <a:rPr lang="en-US" sz="2400" b="1" dirty="0">
                <a:solidFill>
                  <a:srgbClr val="0070C0"/>
                </a:solidFill>
                <a:latin typeface="Arial" pitchFamily="34" charset="0"/>
                <a:cs typeface="Arial" pitchFamily="34" charset="0"/>
                <a:sym typeface="Symbol"/>
              </a:rPr>
              <a:t> </a:t>
            </a:r>
            <a:r>
              <a:rPr lang="en-US" sz="2400" b="1" dirty="0" err="1">
                <a:solidFill>
                  <a:srgbClr val="0070C0"/>
                </a:solidFill>
                <a:latin typeface="Arial" pitchFamily="34" charset="0"/>
                <a:cs typeface="Arial" pitchFamily="34" charset="0"/>
                <a:sym typeface="Symbol"/>
              </a:rPr>
              <a:t>lý</a:t>
            </a:r>
            <a:r>
              <a:rPr lang="en-US" sz="2400" b="1" dirty="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cấu</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tạo</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và</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làm</a:t>
            </a:r>
            <a:r>
              <a:rPr lang="en-US" sz="2400" b="1" dirty="0" smtClean="0">
                <a:solidFill>
                  <a:srgbClr val="0070C0"/>
                </a:solidFill>
                <a:latin typeface="Arial" pitchFamily="34" charset="0"/>
                <a:cs typeface="Arial" pitchFamily="34" charset="0"/>
                <a:sym typeface="Symbol"/>
              </a:rPr>
              <a:t> </a:t>
            </a:r>
            <a:r>
              <a:rPr lang="en-US" sz="2400" b="1" dirty="0" err="1">
                <a:solidFill>
                  <a:srgbClr val="0070C0"/>
                </a:solidFill>
                <a:latin typeface="Arial" pitchFamily="34" charset="0"/>
                <a:cs typeface="Arial" pitchFamily="34" charset="0"/>
                <a:sym typeface="Symbol"/>
              </a:rPr>
              <a:t>việc</a:t>
            </a:r>
            <a:r>
              <a:rPr lang="en-US" sz="2400" b="1" dirty="0">
                <a:solidFill>
                  <a:srgbClr val="0070C0"/>
                </a:solidFill>
                <a:latin typeface="Arial" pitchFamily="34" charset="0"/>
                <a:cs typeface="Arial" pitchFamily="34" charset="0"/>
                <a:sym typeface="Symbol"/>
              </a:rPr>
              <a:t>:</a:t>
            </a:r>
            <a:r>
              <a:rPr lang="en-US" sz="2400" b="1" dirty="0" smtClean="0">
                <a:solidFill>
                  <a:srgbClr val="00CC00"/>
                </a:solidFill>
                <a:latin typeface="Arial" pitchFamily="34" charset="0"/>
                <a:cs typeface="Arial" pitchFamily="34" charset="0"/>
              </a:rPr>
              <a:t> </a:t>
            </a:r>
          </a:p>
          <a:p>
            <a:pPr algn="just"/>
            <a:endParaRPr lang="en-US" sz="2400" dirty="0" smtClean="0">
              <a:latin typeface="Arial" pitchFamily="34" charset="0"/>
              <a:cs typeface="Arial" pitchFamily="34" charset="0"/>
            </a:endParaRPr>
          </a:p>
        </p:txBody>
      </p:sp>
      <p:sp>
        <p:nvSpPr>
          <p:cNvPr id="5" name="Rectangle 4"/>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45</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0697995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5447645"/>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a:t>
            </a:r>
            <a:r>
              <a:rPr lang="en-US" sz="2400" b="1" dirty="0" err="1" smtClean="0">
                <a:solidFill>
                  <a:srgbClr val="0070C0"/>
                </a:solidFill>
                <a:latin typeface="Arial" pitchFamily="34" charset="0"/>
                <a:cs typeface="Arial" pitchFamily="34" charset="0"/>
              </a:rPr>
              <a: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số</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kỹ</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thuật</a:t>
            </a:r>
            <a:endParaRPr lang="en-US" sz="2400" b="1" dirty="0" smtClean="0">
              <a:solidFill>
                <a:srgbClr val="0070C0"/>
              </a:solidFill>
              <a:latin typeface="Arial" pitchFamily="34" charset="0"/>
              <a:cs typeface="Arial" pitchFamily="34" charset="0"/>
            </a:endParaRPr>
          </a:p>
          <a:p>
            <a:pPr algn="just"/>
            <a:r>
              <a:rPr lang="en-US" sz="2400" b="1" dirty="0" err="1" smtClean="0">
                <a:latin typeface="Arial" pitchFamily="34" charset="0"/>
                <a:cs typeface="Arial" pitchFamily="34" charset="0"/>
              </a:rPr>
              <a:t>Vận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tốc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dòng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hỗn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hợp</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trong</a:t>
            </a:r>
            <a:r>
              <a:rPr lang="en-US" sz="2400" b="1" dirty="0" smtClean="0">
                <a:latin typeface="Arial" pitchFamily="34" charset="0"/>
                <a:cs typeface="Arial" pitchFamily="34" charset="0"/>
              </a:rPr>
              <a:t> cyclone</a:t>
            </a:r>
            <a:r>
              <a:rPr lang="en-US" sz="2400" dirty="0" smtClean="0">
                <a:latin typeface="Arial" pitchFamily="34" charset="0"/>
                <a:cs typeface="Arial" pitchFamily="34" charset="0"/>
              </a:rPr>
              <a:t>:</a:t>
            </a:r>
          </a:p>
          <a:p>
            <a:pPr algn="just"/>
            <a:endParaRPr lang="en-US" sz="2400" dirty="0">
              <a:latin typeface="Arial" pitchFamily="34" charset="0"/>
              <a:cs typeface="Arial" pitchFamily="34" charset="0"/>
            </a:endParaRPr>
          </a:p>
          <a:p>
            <a:pPr algn="just"/>
            <a:r>
              <a:rPr lang="en-US" sz="2400" dirty="0" smtClean="0">
                <a:latin typeface="Arial" pitchFamily="34" charset="0"/>
                <a:cs typeface="Arial" pitchFamily="34" charset="0"/>
              </a:rPr>
              <a:t>                                           </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kính</a:t>
            </a:r>
            <a:r>
              <a:rPr lang="en-US" sz="2000" dirty="0" smtClean="0">
                <a:latin typeface="Arial" pitchFamily="34" charset="0"/>
                <a:cs typeface="Arial" pitchFamily="34" charset="0"/>
              </a:rPr>
              <a:t> quay </a:t>
            </a:r>
          </a:p>
          <a:p>
            <a:pPr algn="just"/>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trung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bình</a:t>
            </a:r>
            <a:endParaRPr lang="en-US" sz="2000" dirty="0" smtClean="0">
              <a:latin typeface="Arial" pitchFamily="34" charset="0"/>
              <a:cs typeface="Arial" pitchFamily="34" charset="0"/>
            </a:endParaRPr>
          </a:p>
          <a:p>
            <a:pPr algn="just"/>
            <a:r>
              <a:rPr lang="en-US" sz="2000" dirty="0" smtClean="0">
                <a:latin typeface="Arial" pitchFamily="34" charset="0"/>
                <a:cs typeface="Arial" pitchFamily="34" charset="0"/>
              </a:rPr>
              <a:t>R</a:t>
            </a:r>
            <a:r>
              <a:rPr lang="en-US" sz="2000" baseline="-25000" dirty="0" smtClean="0">
                <a:latin typeface="Arial" pitchFamily="34" charset="0"/>
                <a:cs typeface="Arial" pitchFamily="34" charset="0"/>
              </a:rPr>
              <a:t>1</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ngoài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tâm</a:t>
            </a:r>
            <a:r>
              <a:rPr lang="en-US" sz="2000" dirty="0" smtClean="0">
                <a:latin typeface="Arial" pitchFamily="34" charset="0"/>
                <a:cs typeface="Arial" pitchFamily="34" charset="0"/>
              </a:rPr>
              <a:t>,</a:t>
            </a:r>
          </a:p>
          <a:p>
            <a:pPr algn="just"/>
            <a:r>
              <a:rPr lang="en-US" sz="2000" dirty="0" smtClean="0">
                <a:latin typeface="Arial" pitchFamily="34" charset="0"/>
                <a:cs typeface="Arial" pitchFamily="34" charset="0"/>
              </a:rPr>
              <a:t>R</a:t>
            </a:r>
            <a:r>
              <a:rPr lang="en-US" sz="2000" baseline="-25000" dirty="0" smtClean="0">
                <a:latin typeface="Arial" pitchFamily="34" charset="0"/>
                <a:cs typeface="Arial" pitchFamily="34" charset="0"/>
              </a:rPr>
              <a:t>2</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vỏ</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trụ</a:t>
            </a:r>
            <a:r>
              <a:rPr lang="en-US" sz="2000" dirty="0" smtClean="0">
                <a:latin typeface="Arial" pitchFamily="34" charset="0"/>
                <a:cs typeface="Arial" pitchFamily="34" charset="0"/>
              </a:rPr>
              <a:t> cyclone.</a:t>
            </a:r>
          </a:p>
          <a:p>
            <a:pPr algn="just"/>
            <a:r>
              <a:rPr lang="en-US" sz="2400" b="1" dirty="0" err="1" smtClean="0">
                <a:latin typeface="Arial" pitchFamily="34" charset="0"/>
                <a:cs typeface="Arial" pitchFamily="34" charset="0"/>
              </a:rPr>
              <a:t>Thời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gian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p>
          <a:p>
            <a:pPr algn="just"/>
            <a:endParaRPr lang="en-US" sz="2400" dirty="0" smtClean="0">
              <a:latin typeface="Arial" pitchFamily="34" charset="0"/>
              <a:cs typeface="Arial" pitchFamily="34" charset="0"/>
            </a:endParaRPr>
          </a:p>
          <a:p>
            <a:pPr algn="just"/>
            <a:endParaRPr lang="en-US" sz="2400" dirty="0" smtClean="0">
              <a:solidFill>
                <a:srgbClr val="0070C0"/>
              </a:solidFill>
              <a:latin typeface="Arial" pitchFamily="34" charset="0"/>
              <a:cs typeface="Arial" pitchFamily="34" charset="0"/>
            </a:endParaRPr>
          </a:p>
          <a:p>
            <a:pPr algn="just"/>
            <a:r>
              <a:rPr lang="en-US" sz="2400" b="1" dirty="0" err="1" smtClean="0">
                <a:latin typeface="Arial" pitchFamily="34" charset="0"/>
                <a:cs typeface="Arial" pitchFamily="34" charset="0"/>
              </a:rPr>
              <a:t>Số</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vòng</a:t>
            </a:r>
            <a:r>
              <a:rPr lang="en-US" sz="2400" b="1" dirty="0" smtClean="0">
                <a:latin typeface="Arial" pitchFamily="34" charset="0"/>
                <a:cs typeface="Arial" pitchFamily="34" charset="0"/>
              </a:rPr>
              <a:t> quay </a:t>
            </a:r>
            <a:r>
              <a:rPr lang="en-US" sz="2400" b="1" dirty="0" err="1" smtClean="0">
                <a:latin typeface="Arial" pitchFamily="34" charset="0"/>
                <a:cs typeface="Arial" pitchFamily="34" charset="0"/>
              </a:rPr>
              <a:t>của</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dòng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hỗn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hợp</a:t>
            </a:r>
            <a:r>
              <a:rPr lang="en-US" sz="2400" b="1" dirty="0" smtClean="0">
                <a:latin typeface="Arial" pitchFamily="34" charset="0"/>
                <a:cs typeface="Arial" pitchFamily="34" charset="0"/>
              </a:rPr>
              <a:t>:</a:t>
            </a:r>
          </a:p>
          <a:p>
            <a:pPr algn="just"/>
            <a:endParaRPr lang="en-US" sz="2400" b="1" dirty="0" smtClean="0">
              <a:latin typeface="Arial" pitchFamily="34" charset="0"/>
              <a:cs typeface="Arial" pitchFamily="34" charset="0"/>
            </a:endParaRPr>
          </a:p>
          <a:p>
            <a:pPr algn="just"/>
            <a:endParaRPr lang="en-US" sz="2400" b="1" dirty="0" smtClean="0">
              <a:latin typeface="Arial" pitchFamily="34" charset="0"/>
              <a:cs typeface="Arial" pitchFamily="34" charset="0"/>
            </a:endParaRPr>
          </a:p>
          <a:p>
            <a:pPr algn="just"/>
            <a:r>
              <a:rPr lang="en-US" sz="2400" b="1" dirty="0" err="1" smtClean="0">
                <a:latin typeface="Arial" pitchFamily="34" charset="0"/>
                <a:cs typeface="Arial" pitchFamily="34" charset="0"/>
              </a:rPr>
              <a:t>Kích</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thước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hạt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bé</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nhất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có</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thể</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ở </a:t>
            </a:r>
            <a:r>
              <a:rPr lang="en-US" sz="2400" b="1" dirty="0" err="1" smtClean="0">
                <a:latin typeface="Arial" pitchFamily="34" charset="0"/>
                <a:cs typeface="Arial" pitchFamily="34" charset="0"/>
              </a:rPr>
              <a:t>chế</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độ</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dòng</a:t>
            </a:r>
            <a:r>
              <a:rPr lang="en-US" sz="2400" b="1" dirty="0" smtClean="0">
                <a:latin typeface="Arial" pitchFamily="34" charset="0"/>
                <a:cs typeface="Arial" pitchFamily="34" charset="0"/>
              </a:rPr>
              <a:t>:</a:t>
            </a:r>
          </a:p>
          <a:p>
            <a:pPr algn="just"/>
            <a:endParaRPr lang="en-US" sz="2400" b="1" dirty="0" smtClean="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767244790"/>
              </p:ext>
            </p:extLst>
          </p:nvPr>
        </p:nvGraphicFramePr>
        <p:xfrm>
          <a:off x="5520489" y="838200"/>
          <a:ext cx="1642311" cy="577850"/>
        </p:xfrm>
        <a:graphic>
          <a:graphicData uri="http://schemas.openxmlformats.org/presentationml/2006/ole">
            <mc:AlternateContent xmlns:mc="http://schemas.openxmlformats.org/markup-compatibility/2006">
              <mc:Choice xmlns:v="urn:schemas-microsoft-com:vml" Requires="v">
                <p:oleObj spid="_x0000_s30273" name="Equation" r:id="rId3" imgW="685800" imgH="241300" progId="Equation.3">
                  <p:embed/>
                </p:oleObj>
              </mc:Choice>
              <mc:Fallback>
                <p:oleObj name="Equation" r:id="rId3" imgW="685800" imgH="241300" progId="Equation.3">
                  <p:embed/>
                  <p:pic>
                    <p:nvPicPr>
                      <p:cNvPr id="0" name="Picture 56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0489" y="838200"/>
                        <a:ext cx="1642311"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93724258"/>
              </p:ext>
            </p:extLst>
          </p:nvPr>
        </p:nvGraphicFramePr>
        <p:xfrm>
          <a:off x="152401" y="1524000"/>
          <a:ext cx="3581400" cy="806867"/>
        </p:xfrm>
        <a:graphic>
          <a:graphicData uri="http://schemas.openxmlformats.org/presentationml/2006/ole">
            <mc:AlternateContent xmlns:mc="http://schemas.openxmlformats.org/markup-compatibility/2006">
              <mc:Choice xmlns:v="urn:schemas-microsoft-com:vml" Requires="v">
                <p:oleObj spid="_x0000_s30274" name="Equation" r:id="rId5" imgW="1917700" imgH="431800" progId="Equation.3">
                  <p:embed/>
                </p:oleObj>
              </mc:Choice>
              <mc:Fallback>
                <p:oleObj name="Equation" r:id="rId5" imgW="1917700" imgH="431800" progId="Equation.3">
                  <p:embed/>
                  <p:pic>
                    <p:nvPicPr>
                      <p:cNvPr id="0" name="Picture 56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1" y="1524000"/>
                        <a:ext cx="3581400" cy="80686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708354030"/>
              </p:ext>
            </p:extLst>
          </p:nvPr>
        </p:nvGraphicFramePr>
        <p:xfrm>
          <a:off x="2285999" y="2971800"/>
          <a:ext cx="3825413" cy="1139218"/>
        </p:xfrm>
        <a:graphic>
          <a:graphicData uri="http://schemas.openxmlformats.org/presentationml/2006/ole">
            <mc:AlternateContent xmlns:mc="http://schemas.openxmlformats.org/markup-compatibility/2006">
              <mc:Choice xmlns:v="urn:schemas-microsoft-com:vml" Requires="v">
                <p:oleObj spid="_x0000_s30275" name="Equation" r:id="rId7" imgW="1663700" imgH="495300" progId="Equation.3">
                  <p:embed/>
                </p:oleObj>
              </mc:Choice>
              <mc:Fallback>
                <p:oleObj name="Equation" r:id="rId7" imgW="1663700" imgH="495300" progId="Equation.3">
                  <p:embed/>
                  <p:pic>
                    <p:nvPicPr>
                      <p:cNvPr id="0" name="Picture 56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5999" y="2971800"/>
                        <a:ext cx="3825413" cy="113921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704633344"/>
              </p:ext>
            </p:extLst>
          </p:nvPr>
        </p:nvGraphicFramePr>
        <p:xfrm>
          <a:off x="2507544" y="4343400"/>
          <a:ext cx="1162755" cy="838199"/>
        </p:xfrm>
        <a:graphic>
          <a:graphicData uri="http://schemas.openxmlformats.org/presentationml/2006/ole">
            <mc:AlternateContent xmlns:mc="http://schemas.openxmlformats.org/markup-compatibility/2006">
              <mc:Choice xmlns:v="urn:schemas-microsoft-com:vml" Requires="v">
                <p:oleObj spid="_x0000_s30276" name="Equation" r:id="rId9" imgW="545863" imgH="393529" progId="Equation.3">
                  <p:embed/>
                </p:oleObj>
              </mc:Choice>
              <mc:Fallback>
                <p:oleObj name="Equation" r:id="rId9" imgW="545863" imgH="393529" progId="Equation.3">
                  <p:embed/>
                  <p:pic>
                    <p:nvPicPr>
                      <p:cNvPr id="0" name="Picture 56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07544" y="4343400"/>
                        <a:ext cx="1162755" cy="83819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530755996"/>
              </p:ext>
            </p:extLst>
          </p:nvPr>
        </p:nvGraphicFramePr>
        <p:xfrm>
          <a:off x="2532063" y="5562600"/>
          <a:ext cx="2954337" cy="1067558"/>
        </p:xfrm>
        <a:graphic>
          <a:graphicData uri="http://schemas.openxmlformats.org/presentationml/2006/ole">
            <mc:AlternateContent xmlns:mc="http://schemas.openxmlformats.org/markup-compatibility/2006">
              <mc:Choice xmlns:v="urn:schemas-microsoft-com:vml" Requires="v">
                <p:oleObj spid="_x0000_s30277" name="Equation" r:id="rId11" imgW="1371600" imgH="495300" progId="Equation.3">
                  <p:embed/>
                </p:oleObj>
              </mc:Choice>
              <mc:Fallback>
                <p:oleObj name="Equation" r:id="rId11" imgW="1371600" imgH="495300" progId="Equation.3">
                  <p:embed/>
                  <p:pic>
                    <p:nvPicPr>
                      <p:cNvPr id="0" name="Picture 56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32063" y="5562600"/>
                        <a:ext cx="2954337" cy="10675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10"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46</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pic>
        <p:nvPicPr>
          <p:cNvPr id="11" name="Picture 67" descr="http://www.amtechlc.com/Images/amtech_cyclone_graphic.jp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241195" y="1371599"/>
            <a:ext cx="2907281" cy="381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80084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6" descr="Mua bán XỬ LÝ BỤI BẰNG CYCL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6366" y="1295400"/>
            <a:ext cx="3437635" cy="51054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552271"/>
            <a:ext cx="9144000" cy="5709255"/>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a:t>
            </a:r>
            <a:r>
              <a:rPr lang="en-US" sz="2400" b="1" dirty="0" err="1" smtClean="0">
                <a:solidFill>
                  <a:srgbClr val="0070C0"/>
                </a:solidFill>
                <a:latin typeface="Arial" pitchFamily="34" charset="0"/>
                <a:cs typeface="Arial" pitchFamily="34" charset="0"/>
              </a:rPr>
              <a: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số</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kỹ</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thuật</a:t>
            </a:r>
            <a:endParaRPr lang="en-US" sz="2400" b="1" dirty="0" smtClean="0">
              <a:solidFill>
                <a:srgbClr val="0070C0"/>
              </a:solidFill>
              <a:latin typeface="Arial" pitchFamily="34" charset="0"/>
              <a:cs typeface="Arial" pitchFamily="34" charset="0"/>
            </a:endParaRPr>
          </a:p>
          <a:p>
            <a:pPr algn="just"/>
            <a:r>
              <a:rPr lang="en-US" sz="2400" b="1" dirty="0" err="1" smtClean="0">
                <a:latin typeface="Arial" pitchFamily="34" charset="0"/>
                <a:cs typeface="Arial" pitchFamily="34" charset="0"/>
              </a:rPr>
              <a:t>Bề</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mặt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của</a:t>
            </a:r>
            <a:r>
              <a:rPr lang="en-US" sz="2400" b="1" dirty="0" smtClean="0">
                <a:latin typeface="Arial" pitchFamily="34" charset="0"/>
                <a:cs typeface="Arial" pitchFamily="34" charset="0"/>
              </a:rPr>
              <a:t> cyclone</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bề</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mặt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xung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quanh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vỏ</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trụ</a:t>
            </a:r>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spcBef>
                <a:spcPts val="600"/>
              </a:spcBef>
            </a:pPr>
            <a:r>
              <a:rPr lang="en-US" sz="2400" dirty="0" smtClean="0">
                <a:latin typeface="Arial" pitchFamily="34" charset="0"/>
                <a:cs typeface="Arial" pitchFamily="34" charset="0"/>
              </a:rPr>
              <a:t>H: </a:t>
            </a:r>
            <a:r>
              <a:rPr lang="en-US" sz="2400" dirty="0" err="1" smtClean="0">
                <a:latin typeface="Arial" pitchFamily="34" charset="0"/>
                <a:cs typeface="Arial" pitchFamily="34" charset="0"/>
              </a:rPr>
              <a:t>chiều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cao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vỏ</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trụ</a:t>
            </a:r>
            <a:r>
              <a:rPr lang="en-US" sz="2400" dirty="0" smtClean="0">
                <a:latin typeface="Arial" pitchFamily="34" charset="0"/>
                <a:cs typeface="Arial" pitchFamily="34" charset="0"/>
              </a:rPr>
              <a:t> cyclone.</a:t>
            </a:r>
          </a:p>
          <a:p>
            <a:pPr algn="just"/>
            <a:r>
              <a:rPr lang="en-US" sz="2400" b="1" dirty="0" err="1" smtClean="0">
                <a:latin typeface="Arial" pitchFamily="34" charset="0"/>
                <a:cs typeface="Arial" pitchFamily="34" charset="0"/>
              </a:rPr>
              <a:t>Bán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kính</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vỏ</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trụ</a:t>
            </a:r>
            <a:r>
              <a:rPr lang="en-US" sz="2400" b="1" dirty="0" smtClean="0">
                <a:latin typeface="Arial" pitchFamily="34" charset="0"/>
                <a:cs typeface="Arial" pitchFamily="34" charset="0"/>
              </a:rPr>
              <a:t>:</a:t>
            </a:r>
          </a:p>
          <a:p>
            <a:pPr algn="just"/>
            <a:endParaRPr lang="en-US" sz="2400" b="1" dirty="0">
              <a:latin typeface="Arial" pitchFamily="34" charset="0"/>
              <a:cs typeface="Arial" pitchFamily="34" charset="0"/>
            </a:endParaRPr>
          </a:p>
          <a:p>
            <a:pPr algn="just"/>
            <a:endParaRPr lang="en-US" sz="2400" b="1" dirty="0" smtClean="0">
              <a:latin typeface="Arial" pitchFamily="34" charset="0"/>
              <a:cs typeface="Arial" pitchFamily="34" charset="0"/>
            </a:endParaRPr>
          </a:p>
          <a:p>
            <a:pPr algn="just"/>
            <a:endParaRPr lang="en-US" sz="2400" b="1" dirty="0" smtClean="0">
              <a:latin typeface="Arial" pitchFamily="34" charset="0"/>
              <a:cs typeface="Arial" pitchFamily="34" charset="0"/>
            </a:endParaRPr>
          </a:p>
          <a:p>
            <a:pPr algn="just"/>
            <a:r>
              <a:rPr lang="en-US" sz="2400" b="1" dirty="0" err="1" smtClean="0">
                <a:latin typeface="Arial" pitchFamily="34" charset="0"/>
                <a:cs typeface="Arial" pitchFamily="34" charset="0"/>
              </a:rPr>
              <a:t>Tổn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thất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áp</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suất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của</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dòng</a:t>
            </a:r>
            <a:r>
              <a:rPr lang="en-US" sz="2400" b="1" dirty="0" smtClean="0">
                <a:latin typeface="Arial" pitchFamily="34" charset="0"/>
                <a:cs typeface="Arial" pitchFamily="34" charset="0"/>
              </a:rPr>
              <a:t> qua cyclone:</a:t>
            </a:r>
          </a:p>
          <a:p>
            <a:pPr algn="just"/>
            <a:endParaRPr lang="en-US" sz="2400" b="1" dirty="0">
              <a:latin typeface="Arial" pitchFamily="34" charset="0"/>
              <a:cs typeface="Arial" pitchFamily="34" charset="0"/>
            </a:endParaRPr>
          </a:p>
          <a:p>
            <a:pPr algn="just"/>
            <a:endParaRPr lang="en-US" sz="2400" b="1" dirty="0" smtClean="0">
              <a:latin typeface="Arial" pitchFamily="34" charset="0"/>
              <a:cs typeface="Arial" pitchFamily="34" charset="0"/>
            </a:endParaRPr>
          </a:p>
          <a:p>
            <a:pPr algn="just"/>
            <a:endParaRPr lang="en-US" sz="2400" b="1" dirty="0">
              <a:latin typeface="Arial" pitchFamily="34" charset="0"/>
              <a:cs typeface="Arial" pitchFamily="34" charset="0"/>
            </a:endParaRPr>
          </a:p>
          <a:p>
            <a:pPr algn="just"/>
            <a:r>
              <a:rPr lang="en-US" sz="2400" dirty="0" err="1" smtClean="0">
                <a:latin typeface="Arial" pitchFamily="34" charset="0"/>
                <a:cs typeface="Arial" pitchFamily="34" charset="0"/>
              </a:rPr>
              <a:t>Đối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cyclone, </a:t>
            </a:r>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c</a:t>
            </a:r>
            <a:r>
              <a:rPr lang="en-US" sz="2400" dirty="0" smtClean="0">
                <a:latin typeface="Arial" pitchFamily="34" charset="0"/>
                <a:cs typeface="Arial" pitchFamily="34" charset="0"/>
                <a:sym typeface="Symbol"/>
              </a:rPr>
              <a:t> = 60÷180 </a:t>
            </a:r>
          </a:p>
          <a:p>
            <a:pPr algn="just"/>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qui </a:t>
            </a:r>
            <a:r>
              <a:rPr lang="en-US" sz="2400" dirty="0" err="1" smtClean="0">
                <a:latin typeface="Arial" pitchFamily="34" charset="0"/>
                <a:cs typeface="Arial" pitchFamily="34" charset="0"/>
                <a:sym typeface="Symbol"/>
              </a:rPr>
              <a:t>ước</a:t>
            </a:r>
            <a:r>
              <a:rPr lang="en-US" sz="2400" dirty="0" smtClean="0">
                <a:latin typeface="Arial" pitchFamily="34" charset="0"/>
                <a:cs typeface="Arial" pitchFamily="34" charset="0"/>
                <a:sym typeface="Symbol"/>
              </a:rPr>
              <a:t> </a:t>
            </a:r>
            <a:endParaRPr lang="en-US" sz="2400" dirty="0">
              <a:latin typeface="Arial" pitchFamily="34" charset="0"/>
              <a:cs typeface="Arial"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968294512"/>
              </p:ext>
            </p:extLst>
          </p:nvPr>
        </p:nvGraphicFramePr>
        <p:xfrm>
          <a:off x="2111375" y="1219200"/>
          <a:ext cx="3527425" cy="1095375"/>
        </p:xfrm>
        <a:graphic>
          <a:graphicData uri="http://schemas.openxmlformats.org/presentationml/2006/ole">
            <mc:AlternateContent xmlns:mc="http://schemas.openxmlformats.org/markup-compatibility/2006">
              <mc:Choice xmlns:v="urn:schemas-microsoft-com:vml" Requires="v">
                <p:oleObj spid="_x0000_s31176" name="Equation" r:id="rId4" imgW="1473200" imgH="457200" progId="Equation.3">
                  <p:embed/>
                </p:oleObj>
              </mc:Choice>
              <mc:Fallback>
                <p:oleObj name="Equation" r:id="rId4" imgW="1473200" imgH="457200" progId="Equation.3">
                  <p:embed/>
                  <p:pic>
                    <p:nvPicPr>
                      <p:cNvPr id="0" name="Picture 4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11375" y="1219200"/>
                        <a:ext cx="3527425" cy="1095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264133011"/>
              </p:ext>
            </p:extLst>
          </p:nvPr>
        </p:nvGraphicFramePr>
        <p:xfrm>
          <a:off x="2286000" y="2438400"/>
          <a:ext cx="2680855" cy="1619859"/>
        </p:xfrm>
        <a:graphic>
          <a:graphicData uri="http://schemas.openxmlformats.org/presentationml/2006/ole">
            <mc:AlternateContent xmlns:mc="http://schemas.openxmlformats.org/markup-compatibility/2006">
              <mc:Choice xmlns:v="urn:schemas-microsoft-com:vml" Requires="v">
                <p:oleObj spid="_x0000_s31177" name="Equation" r:id="rId6" imgW="1473200" imgH="889000" progId="Equation.3">
                  <p:embed/>
                </p:oleObj>
              </mc:Choice>
              <mc:Fallback>
                <p:oleObj name="Equation" r:id="rId6" imgW="1473200" imgH="889000" progId="Equation.3">
                  <p:embed/>
                  <p:pic>
                    <p:nvPicPr>
                      <p:cNvPr id="0" name="Picture 4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2438400"/>
                        <a:ext cx="2680855" cy="161985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809254274"/>
              </p:ext>
            </p:extLst>
          </p:nvPr>
        </p:nvGraphicFramePr>
        <p:xfrm>
          <a:off x="2209800" y="4338638"/>
          <a:ext cx="1932173" cy="995362"/>
        </p:xfrm>
        <a:graphic>
          <a:graphicData uri="http://schemas.openxmlformats.org/presentationml/2006/ole">
            <mc:AlternateContent xmlns:mc="http://schemas.openxmlformats.org/markup-compatibility/2006">
              <mc:Choice xmlns:v="urn:schemas-microsoft-com:vml" Requires="v">
                <p:oleObj spid="_x0000_s31178" name="Equation" r:id="rId8" imgW="837836" imgH="431613" progId="Equation.3">
                  <p:embed/>
                </p:oleObj>
              </mc:Choice>
              <mc:Fallback>
                <p:oleObj name="Equation" r:id="rId8" imgW="837836" imgH="431613" progId="Equation.3">
                  <p:embed/>
                  <p:pic>
                    <p:nvPicPr>
                      <p:cNvPr id="0" name="Picture 4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09800" y="4338638"/>
                        <a:ext cx="1932173" cy="995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191366036"/>
              </p:ext>
            </p:extLst>
          </p:nvPr>
        </p:nvGraphicFramePr>
        <p:xfrm>
          <a:off x="3657600" y="5486400"/>
          <a:ext cx="1460500" cy="1051560"/>
        </p:xfrm>
        <a:graphic>
          <a:graphicData uri="http://schemas.openxmlformats.org/presentationml/2006/ole">
            <mc:AlternateContent xmlns:mc="http://schemas.openxmlformats.org/markup-compatibility/2006">
              <mc:Choice xmlns:v="urn:schemas-microsoft-com:vml" Requires="v">
                <p:oleObj spid="_x0000_s31179" name="Equation" r:id="rId10" imgW="634725" imgH="457002" progId="Equation.3">
                  <p:embed/>
                </p:oleObj>
              </mc:Choice>
              <mc:Fallback>
                <p:oleObj name="Equation" r:id="rId10" imgW="634725" imgH="457002" progId="Equation.3">
                  <p:embed/>
                  <p:pic>
                    <p:nvPicPr>
                      <p:cNvPr id="0" name="Picture 44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600" y="5486400"/>
                        <a:ext cx="1460500" cy="10515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20939925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Rectangle 2"/>
          <p:cNvSpPr/>
          <p:nvPr/>
        </p:nvSpPr>
        <p:spPr>
          <a:xfrm>
            <a:off x="0" y="552271"/>
            <a:ext cx="9144000" cy="3785652"/>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smtClean="0">
                <a:solidFill>
                  <a:srgbClr val="00CC0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điểm</a:t>
            </a:r>
            <a:endParaRPr lang="en-US" sz="2400" b="1" dirty="0" smtClean="0">
              <a:solidFill>
                <a:srgbClr val="0070C0"/>
              </a:solidFill>
              <a:latin typeface="Arial" pitchFamily="34" charset="0"/>
              <a:cs typeface="Arial" pitchFamily="34" charset="0"/>
            </a:endParaRPr>
          </a:p>
          <a:p>
            <a:pPr marL="342900" indent="-342900" algn="just">
              <a:buFont typeface="Wingdings" pitchFamily="2" charset="2"/>
              <a:buChar char="§"/>
            </a:pP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cấu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giản</a:t>
            </a:r>
            <a:endParaRPr lang="en-US" sz="2400" dirty="0" smtClean="0">
              <a:latin typeface="Arial" pitchFamily="34" charset="0"/>
              <a:cs typeface="Arial" pitchFamily="34" charset="0"/>
            </a:endParaRPr>
          </a:p>
          <a:p>
            <a:pPr marL="342900" indent="-342900" algn="just">
              <a:buFont typeface="Wingdings" pitchFamily="2" charset="2"/>
              <a:buChar char="§"/>
            </a:pPr>
            <a:r>
              <a:rPr lang="en-US" sz="2400" dirty="0" err="1" smtClean="0">
                <a:latin typeface="Arial" pitchFamily="34" charset="0"/>
                <a:cs typeface="Arial" pitchFamily="34" charset="0"/>
              </a:rPr>
              <a:t>Hiệu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riêng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cao</a:t>
            </a:r>
            <a:endParaRPr lang="en-US" sz="2400" dirty="0" smtClean="0">
              <a:latin typeface="Arial" pitchFamily="34" charset="0"/>
              <a:cs typeface="Arial" pitchFamily="34" charset="0"/>
            </a:endParaRPr>
          </a:p>
          <a:p>
            <a:pPr marL="342900" indent="-342900" algn="just">
              <a:buFont typeface="Wingdings" pitchFamily="2" charset="2"/>
              <a:buChar char="§"/>
            </a:pPr>
            <a:r>
              <a:rPr lang="en-US" sz="2400" dirty="0" err="1" smtClean="0">
                <a:latin typeface="Arial" pitchFamily="34" charset="0"/>
                <a:cs typeface="Arial" pitchFamily="34" charset="0"/>
              </a:rPr>
              <a:t>Hiệu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tách</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f</a:t>
            </a:r>
            <a:r>
              <a:rPr lang="en-US" sz="2400" dirty="0" smtClean="0">
                <a:latin typeface="Arial" pitchFamily="34" charset="0"/>
                <a:cs typeface="Arial" pitchFamily="34" charset="0"/>
                <a:sym typeface="Symbol"/>
              </a:rPr>
              <a:t>(</a:t>
            </a:r>
            <a:r>
              <a:rPr lang="en-US" sz="2400" dirty="0" err="1" smtClean="0">
                <a:latin typeface="Arial" pitchFamily="34" charset="0"/>
                <a:cs typeface="Arial" pitchFamily="34" charset="0"/>
                <a:sym typeface="Symbol"/>
              </a:rPr>
              <a:t>đặc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hệ</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thước</a:t>
            </a:r>
            <a:r>
              <a:rPr lang="en-US" sz="2400" dirty="0" smtClean="0">
                <a:latin typeface="Arial" pitchFamily="34" charset="0"/>
                <a:cs typeface="Arial" pitchFamily="34" charset="0"/>
                <a:sym typeface="Symbol"/>
              </a:rPr>
              <a:t> cyclone, </a:t>
            </a:r>
            <a:r>
              <a:rPr lang="en-US" sz="2400" dirty="0" err="1" smtClean="0">
                <a:latin typeface="Arial" pitchFamily="34" charset="0"/>
                <a:cs typeface="Arial" pitchFamily="34" charset="0"/>
                <a:sym typeface="Symbol"/>
              </a:rPr>
              <a:t>vận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chảy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thước</a:t>
            </a:r>
            <a:r>
              <a:rPr lang="en-US" sz="2400" dirty="0" smtClean="0">
                <a:latin typeface="Arial" pitchFamily="34" charset="0"/>
                <a:cs typeface="Arial" pitchFamily="34" charset="0"/>
                <a:sym typeface="Symbol"/>
              </a:rPr>
              <a:t> hat,…)</a:t>
            </a:r>
            <a:r>
              <a:rPr lang="en-US" sz="2400" dirty="0" smtClean="0">
                <a:latin typeface="Arial" pitchFamily="34" charset="0"/>
                <a:cs typeface="Arial" pitchFamily="34" charset="0"/>
              </a:rPr>
              <a:t> </a:t>
            </a:r>
          </a:p>
          <a:p>
            <a:pPr marL="342900" indent="-342900" algn="just">
              <a:buFont typeface="Wingdings" pitchFamily="2" charset="2"/>
              <a:buChar char="§"/>
            </a:pPr>
            <a:r>
              <a:rPr lang="en-US" sz="2400" dirty="0" err="1" smtClean="0">
                <a:latin typeface="Arial" pitchFamily="34" charset="0"/>
                <a:cs typeface="Arial" pitchFamily="34" charset="0"/>
              </a:rPr>
              <a:t>Tăng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quá</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trình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riêng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thì</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yếu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ly</a:t>
            </a:r>
            <a:r>
              <a:rPr lang="en-US" sz="2400" dirty="0" smtClean="0">
                <a:latin typeface="Arial" pitchFamily="34" charset="0"/>
                <a:cs typeface="Arial" pitchFamily="34" charset="0"/>
              </a:rPr>
              <a:t>:</a:t>
            </a: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872245699"/>
              </p:ext>
            </p:extLst>
          </p:nvPr>
        </p:nvGraphicFramePr>
        <p:xfrm>
          <a:off x="676275" y="3200400"/>
          <a:ext cx="2371725" cy="1054100"/>
        </p:xfrm>
        <a:graphic>
          <a:graphicData uri="http://schemas.openxmlformats.org/presentationml/2006/ole">
            <mc:AlternateContent xmlns:mc="http://schemas.openxmlformats.org/markup-compatibility/2006">
              <mc:Choice xmlns:v="urn:schemas-microsoft-com:vml" Requires="v">
                <p:oleObj spid="_x0000_s31868" name="Equation" r:id="rId3" imgW="1028700" imgH="457200" progId="Equation.3">
                  <p:embed/>
                </p:oleObj>
              </mc:Choice>
              <mc:Fallback>
                <p:oleObj name="Equation" r:id="rId3" imgW="1028700" imgH="457200" progId="Equation.3">
                  <p:embed/>
                  <p:pic>
                    <p:nvPicPr>
                      <p:cNvPr id="0" name="Picture 1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75" y="3200400"/>
                        <a:ext cx="2371725" cy="1054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0" y="4343400"/>
            <a:ext cx="3957503" cy="1754326"/>
          </a:xfrm>
          <a:prstGeom prst="rect">
            <a:avLst/>
          </a:prstGeom>
        </p:spPr>
        <p:txBody>
          <a:bodyPr wrap="square">
            <a:spAutoFit/>
          </a:bodyPr>
          <a:lstStyle/>
          <a:p>
            <a:pPr algn="just"/>
            <a:r>
              <a:rPr lang="en-US" sz="2000" dirty="0" smtClean="0">
                <a:latin typeface="Arial" pitchFamily="34" charset="0"/>
                <a:cs typeface="Arial" pitchFamily="34" charset="0"/>
                <a:sym typeface="Wingdings" pitchFamily="2" charset="2"/>
              </a:rPr>
              <a:t></a:t>
            </a:r>
            <a:r>
              <a:rPr lang="en-US" sz="2000" dirty="0" err="1" smtClean="0">
                <a:latin typeface="Arial" pitchFamily="34" charset="0"/>
                <a:cs typeface="Arial" pitchFamily="34" charset="0"/>
                <a:sym typeface="Wingdings" pitchFamily="2" charset="2"/>
              </a:rPr>
              <a:t>Phải</a:t>
            </a:r>
            <a:r>
              <a:rPr lang="en-US" sz="2000" dirty="0" smtClean="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giảm</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bán</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kính</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trung</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bình</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r</a:t>
            </a:r>
            <a:r>
              <a:rPr lang="en-US" sz="2000" baseline="-25000" dirty="0" err="1">
                <a:latin typeface="Arial" pitchFamily="34" charset="0"/>
                <a:cs typeface="Arial" pitchFamily="34" charset="0"/>
                <a:sym typeface="Wingdings" pitchFamily="2" charset="2"/>
              </a:rPr>
              <a:t>tb</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chế</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tạo</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các</a:t>
            </a:r>
            <a:r>
              <a:rPr lang="en-US" sz="2000" dirty="0">
                <a:latin typeface="Arial" pitchFamily="34" charset="0"/>
                <a:cs typeface="Arial" pitchFamily="34" charset="0"/>
                <a:sym typeface="Wingdings" pitchFamily="2" charset="2"/>
              </a:rPr>
              <a:t> cyclone </a:t>
            </a:r>
            <a:r>
              <a:rPr lang="en-US" sz="2000" dirty="0" err="1">
                <a:latin typeface="Arial" pitchFamily="34" charset="0"/>
                <a:cs typeface="Arial" pitchFamily="34" charset="0"/>
                <a:sym typeface="Wingdings" pitchFamily="2" charset="2"/>
              </a:rPr>
              <a:t>bé</a:t>
            </a:r>
            <a:r>
              <a:rPr lang="en-US" sz="2000" dirty="0">
                <a:latin typeface="Arial" pitchFamily="34" charset="0"/>
                <a:cs typeface="Arial" pitchFamily="34" charset="0"/>
                <a:sym typeface="Wingdings" pitchFamily="2" charset="2"/>
              </a:rPr>
              <a:t>, </a:t>
            </a:r>
            <a:r>
              <a:rPr lang="en-US" sz="2000" dirty="0" smtClean="0">
                <a:latin typeface="Arial" pitchFamily="34" charset="0"/>
                <a:cs typeface="Arial" pitchFamily="34" charset="0"/>
                <a:sym typeface="Wingdings" pitchFamily="2" charset="2"/>
              </a:rPr>
              <a:t/>
            </a:r>
            <a:br>
              <a:rPr lang="en-US" sz="2000" dirty="0" smtClean="0">
                <a:latin typeface="Arial" pitchFamily="34" charset="0"/>
                <a:cs typeface="Arial" pitchFamily="34" charset="0"/>
                <a:sym typeface="Wingdings" pitchFamily="2" charset="2"/>
              </a:rPr>
            </a:br>
            <a:r>
              <a:rPr lang="en-US" sz="2000" dirty="0" err="1" smtClean="0">
                <a:latin typeface="Arial" pitchFamily="34" charset="0"/>
                <a:cs typeface="Arial" pitchFamily="34" charset="0"/>
                <a:sym typeface="Wingdings" pitchFamily="2" charset="2"/>
              </a:rPr>
              <a:t>đặt</a:t>
            </a:r>
            <a:r>
              <a:rPr lang="en-US" sz="2000" dirty="0" smtClean="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thêm</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cánh</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hướng</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dòng</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Các</a:t>
            </a:r>
            <a:r>
              <a:rPr lang="en-US" sz="2000" dirty="0">
                <a:latin typeface="Arial" pitchFamily="34" charset="0"/>
                <a:cs typeface="Arial" pitchFamily="34" charset="0"/>
                <a:sym typeface="Wingdings" pitchFamily="2" charset="2"/>
              </a:rPr>
              <a:t> cyclone </a:t>
            </a:r>
            <a:r>
              <a:rPr lang="en-US" sz="2000" dirty="0" err="1">
                <a:latin typeface="Arial" pitchFamily="34" charset="0"/>
                <a:cs typeface="Arial" pitchFamily="34" charset="0"/>
                <a:sym typeface="Wingdings" pitchFamily="2" charset="2"/>
              </a:rPr>
              <a:t>nhỏ</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tạo</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thành</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tổ</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hợp</a:t>
            </a:r>
            <a:r>
              <a:rPr lang="en-US" sz="2000" dirty="0">
                <a:latin typeface="Arial" pitchFamily="34" charset="0"/>
                <a:cs typeface="Arial" pitchFamily="34" charset="0"/>
                <a:sym typeface="Wingdings" pitchFamily="2" charset="2"/>
              </a:rPr>
              <a:t> </a:t>
            </a:r>
            <a:r>
              <a:rPr lang="en-US" sz="2000" dirty="0" smtClean="0">
                <a:latin typeface="Arial" pitchFamily="34" charset="0"/>
                <a:cs typeface="Arial" pitchFamily="34" charset="0"/>
                <a:sym typeface="Wingdings" pitchFamily="2" charset="2"/>
              </a:rPr>
              <a:t>cyclone.</a:t>
            </a:r>
            <a:r>
              <a:rPr lang="en-US" sz="2800" dirty="0" smtClean="0">
                <a:latin typeface="Arial" pitchFamily="34" charset="0"/>
                <a:cs typeface="Arial" pitchFamily="34" charset="0"/>
                <a:sym typeface="Wingdings"/>
              </a:rPr>
              <a:t></a:t>
            </a:r>
            <a:endParaRPr lang="en-US" sz="2800" dirty="0">
              <a:latin typeface="Arial" pitchFamily="34" charset="0"/>
              <a:cs typeface="Arial" pitchFamily="34" charset="0"/>
            </a:endParaRPr>
          </a:p>
        </p:txBody>
      </p:sp>
      <p:sp>
        <p:nvSpPr>
          <p:cNvPr id="7" name="Rectangle 6"/>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48</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pic>
        <p:nvPicPr>
          <p:cNvPr id="31813" name="Picture 69" descr="http://www.airpollutioncontroldevices.com/other-images/table1-989905.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7503" y="3251483"/>
            <a:ext cx="5186497" cy="3122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7208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461665"/>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hệ</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bụi</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bước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tính</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thiết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kế</a:t>
            </a:r>
            <a:r>
              <a:rPr lang="en-US" sz="2400" b="1" dirty="0" smtClean="0">
                <a:solidFill>
                  <a:srgbClr val="0070C0"/>
                </a:solidFill>
                <a:latin typeface="Arial" pitchFamily="34" charset="0"/>
                <a:cs typeface="Arial" pitchFamily="34" charset="0"/>
              </a:rPr>
              <a:t> </a:t>
            </a:r>
            <a:endParaRPr lang="en-US" sz="2400" dirty="0">
              <a:latin typeface="Arial" pitchFamily="34" charset="0"/>
              <a:cs typeface="Arial" pitchFamily="34" charset="0"/>
            </a:endParaRPr>
          </a:p>
        </p:txBody>
      </p:sp>
      <p:sp>
        <p:nvSpPr>
          <p:cNvPr id="5" name="Rectangle 4"/>
          <p:cNvSpPr/>
          <p:nvPr/>
        </p:nvSpPr>
        <p:spPr>
          <a:xfrm>
            <a:off x="-1" y="1143000"/>
            <a:ext cx="6019801" cy="3647152"/>
          </a:xfrm>
          <a:prstGeom prst="rect">
            <a:avLst/>
          </a:prstGeom>
        </p:spPr>
        <p:txBody>
          <a:bodyPr wrap="square">
            <a:spAutoFit/>
          </a:bodyPr>
          <a:lstStyle/>
          <a:p>
            <a:pPr algn="just"/>
            <a:r>
              <a:rPr lang="en-US" sz="2400" dirty="0" err="1">
                <a:latin typeface="Arial" pitchFamily="34" charset="0"/>
                <a:cs typeface="Arial" pitchFamily="34" charset="0"/>
              </a:rPr>
              <a:t>Thường</a:t>
            </a:r>
            <a:r>
              <a:rPr lang="en-US" sz="2400" dirty="0">
                <a:latin typeface="Arial" pitchFamily="34" charset="0"/>
                <a:cs typeface="Arial" pitchFamily="34" charset="0"/>
              </a:rPr>
              <a:t> </a:t>
            </a:r>
            <a:r>
              <a:rPr lang="en-US" sz="2400" dirty="0" err="1">
                <a:latin typeface="Arial" pitchFamily="34" charset="0"/>
                <a:cs typeface="Arial" pitchFamily="34" charset="0"/>
              </a:rPr>
              <a:t>dùng</a:t>
            </a:r>
            <a:r>
              <a:rPr lang="en-US" sz="2400" dirty="0">
                <a:latin typeface="Arial" pitchFamily="34" charset="0"/>
                <a:cs typeface="Arial" pitchFamily="34" charset="0"/>
              </a:rPr>
              <a:t> cyclone </a:t>
            </a:r>
            <a:r>
              <a:rPr lang="en-US" sz="2400" dirty="0" err="1">
                <a:latin typeface="Arial" pitchFamily="34" charset="0"/>
                <a:cs typeface="Arial" pitchFamily="34" charset="0"/>
              </a:rPr>
              <a:t>theo</a:t>
            </a:r>
            <a:r>
              <a:rPr lang="en-US" sz="2400" dirty="0">
                <a:latin typeface="Arial" pitchFamily="34" charset="0"/>
                <a:cs typeface="Arial" pitchFamily="34" charset="0"/>
              </a:rPr>
              <a:t> </a:t>
            </a:r>
            <a:r>
              <a:rPr lang="en-US" sz="2400" dirty="0" err="1" smtClean="0">
                <a:latin typeface="Arial" pitchFamily="34" charset="0"/>
                <a:cs typeface="Arial" pitchFamily="34" charset="0"/>
              </a:rPr>
              <a:t>chế</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dòng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kính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bé</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a:t>
            </a: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endParaRPr lang="en-US" sz="2400" dirty="0" smtClean="0">
              <a:latin typeface="Arial" pitchFamily="34" charset="0"/>
              <a:cs typeface="Arial" pitchFamily="34" charset="0"/>
            </a:endParaRPr>
          </a:p>
          <a:p>
            <a:pPr marL="342900" indent="-342900" algn="just">
              <a:spcBef>
                <a:spcPts val="600"/>
              </a:spcBef>
              <a:buFont typeface="Wingdings" pitchFamily="2" charset="2"/>
              <a:buChar char="q"/>
            </a:pPr>
            <a:r>
              <a:rPr lang="en-US" sz="2400" dirty="0" err="1" smtClean="0">
                <a:latin typeface="Arial" pitchFamily="34" charset="0"/>
                <a:cs typeface="Arial" pitchFamily="34" charset="0"/>
              </a:rPr>
              <a:t>Chọn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dòng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a:t>
            </a:r>
            <a:r>
              <a:rPr lang="en-US" sz="2400" baseline="-25000" dirty="0" err="1" smtClean="0">
                <a:latin typeface="Arial" pitchFamily="34" charset="0"/>
                <a:cs typeface="Arial" pitchFamily="34" charset="0"/>
              </a:rPr>
              <a:t>m,i</a:t>
            </a:r>
            <a:r>
              <a:rPr lang="en-US" sz="2400" dirty="0" smtClean="0">
                <a:latin typeface="Arial" pitchFamily="34" charset="0"/>
                <a:cs typeface="Arial" pitchFamily="34" charset="0"/>
              </a:rPr>
              <a:t> = </a:t>
            </a:r>
            <a:r>
              <a:rPr lang="en-US" sz="2400" dirty="0">
                <a:latin typeface="Arial" pitchFamily="34" charset="0"/>
                <a:cs typeface="Arial" pitchFamily="34" charset="0"/>
                <a:sym typeface="Symbol"/>
              </a:rPr>
              <a:t>12÷25 </a:t>
            </a:r>
            <a:r>
              <a:rPr lang="en-US" sz="2400" dirty="0" smtClean="0">
                <a:latin typeface="Arial" pitchFamily="34" charset="0"/>
                <a:cs typeface="Arial" pitchFamily="34" charset="0"/>
                <a:sym typeface="Symbol"/>
              </a:rPr>
              <a:t>m/s</a:t>
            </a:r>
          </a:p>
          <a:p>
            <a:pPr marL="342900" indent="-342900" algn="just">
              <a:spcBef>
                <a:spcPts val="600"/>
              </a:spcBef>
              <a:spcAft>
                <a:spcPts val="600"/>
              </a:spcAft>
              <a:buFont typeface="Wingdings" pitchFamily="2" charset="2"/>
              <a:buChar char="q"/>
            </a:pPr>
            <a:r>
              <a:rPr lang="en-US" sz="2400" dirty="0" err="1" smtClean="0">
                <a:latin typeface="Arial" pitchFamily="34" charset="0"/>
                <a:cs typeface="Arial" pitchFamily="34" charset="0"/>
                <a:sym typeface="Symbol"/>
              </a:rPr>
              <a:t>Chọn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tỉ</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lệ</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cao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rộng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tiết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diện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chữ</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nhật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h/w = 2÷4</a:t>
            </a:r>
          </a:p>
          <a:p>
            <a:pPr marL="342900" indent="-342900" algn="just">
              <a:buFont typeface="Wingdings" pitchFamily="2" charset="2"/>
              <a:buChar char="q"/>
            </a:pPr>
            <a:r>
              <a:rPr lang="en-US" sz="2400" dirty="0" err="1" smtClean="0">
                <a:latin typeface="Arial" pitchFamily="34" charset="0"/>
                <a:cs typeface="Arial" pitchFamily="34" charset="0"/>
                <a:sym typeface="Symbol"/>
              </a:rPr>
              <a:t>Kích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a:t>
            </a:r>
            <a:endParaRPr lang="en-US" sz="2400" dirty="0" smtClean="0">
              <a:latin typeface="Arial" pitchFamily="34" charset="0"/>
              <a:cs typeface="Arial"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1367233572"/>
              </p:ext>
            </p:extLst>
          </p:nvPr>
        </p:nvGraphicFramePr>
        <p:xfrm>
          <a:off x="1524001" y="2022056"/>
          <a:ext cx="3047999" cy="1102144"/>
        </p:xfrm>
        <a:graphic>
          <a:graphicData uri="http://schemas.openxmlformats.org/presentationml/2006/ole">
            <mc:AlternateContent xmlns:mc="http://schemas.openxmlformats.org/markup-compatibility/2006">
              <mc:Choice xmlns:v="urn:schemas-microsoft-com:vml" Requires="v">
                <p:oleObj spid="_x0000_s33006" name="Equation" r:id="rId3" imgW="1371600" imgH="495300" progId="Equation.3">
                  <p:embed/>
                </p:oleObj>
              </mc:Choice>
              <mc:Fallback>
                <p:oleObj name="Equation" r:id="rId3" imgW="1371600" imgH="495300" progId="Equation.3">
                  <p:embed/>
                  <p:pic>
                    <p:nvPicPr>
                      <p:cNvPr id="0" name="Picture 2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1" y="2022056"/>
                        <a:ext cx="3047999" cy="11021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409542772"/>
              </p:ext>
            </p:extLst>
          </p:nvPr>
        </p:nvGraphicFramePr>
        <p:xfrm>
          <a:off x="1447800" y="4800600"/>
          <a:ext cx="4315698" cy="1676400"/>
        </p:xfrm>
        <a:graphic>
          <a:graphicData uri="http://schemas.openxmlformats.org/presentationml/2006/ole">
            <mc:AlternateContent xmlns:mc="http://schemas.openxmlformats.org/markup-compatibility/2006">
              <mc:Choice xmlns:v="urn:schemas-microsoft-com:vml" Requires="v">
                <p:oleObj spid="_x0000_s33007" name="Equation" r:id="rId5" imgW="1866090" imgH="723586" progId="Equation.3">
                  <p:embed/>
                </p:oleObj>
              </mc:Choice>
              <mc:Fallback>
                <p:oleObj name="Equation" r:id="rId5" imgW="1866090" imgH="723586" progId="Equation.3">
                  <p:embed/>
                  <p:pic>
                    <p:nvPicPr>
                      <p:cNvPr id="0" name="Picture 2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4800600"/>
                        <a:ext cx="4315698"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7"/>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49</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pic>
        <p:nvPicPr>
          <p:cNvPr id="32895" name="Picture 127" descr="http://upload.wikimedia.org/wikipedia/commons/thumb/e/e3/Cyclone_separator.svg/200px-Cyclone_separator.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9800" y="836468"/>
            <a:ext cx="2667000" cy="600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92160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9.0</a:t>
            </a:r>
            <a:r>
              <a:rPr lang="vi-VN" sz="3200" b="1" dirty="0" smtClean="0">
                <a:solidFill>
                  <a:srgbClr val="0000FF"/>
                </a:solidFill>
                <a:latin typeface="Arial" pitchFamily="34" charset="0"/>
                <a:cs typeface="Arial" pitchFamily="34" charset="0"/>
              </a:rPr>
              <a:t> </a:t>
            </a:r>
            <a:r>
              <a:rPr lang="en-US" sz="3200" b="1" dirty="0" smtClean="0">
                <a:solidFill>
                  <a:srgbClr val="0000FF"/>
                </a:solidFill>
                <a:latin typeface="Arial" pitchFamily="34" charset="0"/>
                <a:cs typeface="Arial" pitchFamily="34" charset="0"/>
              </a:rPr>
              <a:t>Hệ </a:t>
            </a:r>
            <a:r>
              <a:rPr lang="en-US" sz="3200" b="1" dirty="0" err="1" smtClean="0">
                <a:solidFill>
                  <a:srgbClr val="0000FF"/>
                </a:solidFill>
                <a:latin typeface="Arial" pitchFamily="34" charset="0"/>
                <a:cs typeface="Arial" pitchFamily="34" charset="0"/>
              </a:rPr>
              <a:t>không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đồng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nhất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6927" y="533400"/>
            <a:ext cx="9137072" cy="6001643"/>
          </a:xfrm>
          <a:prstGeom prst="rect">
            <a:avLst/>
          </a:prstGeom>
        </p:spPr>
        <p:txBody>
          <a:bodyPr wrap="square">
            <a:spAutoFit/>
          </a:bodyPr>
          <a:lstStyle/>
          <a:p>
            <a:r>
              <a:rPr lang="en-US" altLang="ko-KR" sz="2400" b="1" dirty="0">
                <a:solidFill>
                  <a:srgbClr val="FF3399"/>
                </a:solidFill>
                <a:latin typeface="Arial" pitchFamily="34" charset="0"/>
                <a:cs typeface="Arial" pitchFamily="34" charset="0"/>
              </a:rPr>
              <a:t>Hệ </a:t>
            </a:r>
            <a:r>
              <a:rPr lang="vi-VN" altLang="ko-KR" sz="2400" b="1" dirty="0" smtClean="0">
                <a:solidFill>
                  <a:srgbClr val="FF3399"/>
                </a:solidFill>
                <a:latin typeface="Arial" pitchFamily="34" charset="0"/>
                <a:cs typeface="Arial" pitchFamily="34" charset="0"/>
              </a:rPr>
              <a:t>lỏng</a:t>
            </a:r>
            <a:r>
              <a:rPr lang="en-US" altLang="ko-KR" sz="2400" b="1" dirty="0" smtClean="0">
                <a:solidFill>
                  <a:srgbClr val="FF3399"/>
                </a:solidFill>
                <a:latin typeface="Arial" pitchFamily="34" charset="0"/>
                <a:cs typeface="Arial" pitchFamily="34" charset="0"/>
              </a:rPr>
              <a:t> </a:t>
            </a:r>
            <a:r>
              <a:rPr lang="vi-VN" altLang="ko-KR" sz="2400" b="1" dirty="0">
                <a:solidFill>
                  <a:srgbClr val="FF3399"/>
                </a:solidFill>
                <a:latin typeface="Arial" pitchFamily="34" charset="0"/>
                <a:cs typeface="Arial" pitchFamily="34" charset="0"/>
              </a:rPr>
              <a:t>KĐN: </a:t>
            </a:r>
            <a:r>
              <a:rPr lang="vi-VN" altLang="ko-KR" sz="2400" dirty="0" smtClean="0">
                <a:latin typeface="Arial" pitchFamily="34" charset="0"/>
                <a:cs typeface="Arial" pitchFamily="34" charset="0"/>
              </a:rPr>
              <a:t>rắn, lỏng hoặc khí lơ lửng trong môi trường lỏng.</a:t>
            </a:r>
          </a:p>
          <a:p>
            <a:r>
              <a:rPr lang="vi-VN" altLang="ko-KR" sz="2400" b="1" dirty="0" smtClean="0">
                <a:solidFill>
                  <a:srgbClr val="009900"/>
                </a:solidFill>
                <a:latin typeface="Arial" pitchFamily="34" charset="0"/>
                <a:cs typeface="Arial" pitchFamily="34" charset="0"/>
              </a:rPr>
              <a:t>Phân loại: </a:t>
            </a:r>
            <a:endParaRPr lang="vi-VN" altLang="ko-KR" sz="2400" dirty="0">
              <a:solidFill>
                <a:srgbClr val="009900"/>
              </a:solidFill>
              <a:latin typeface="Arial" pitchFamily="34" charset="0"/>
              <a:cs typeface="Arial" pitchFamily="34" charset="0"/>
            </a:endParaRPr>
          </a:p>
          <a:p>
            <a:pPr marL="1257300" lvl="2" indent="-342900">
              <a:buFont typeface="Wingdings" pitchFamily="2" charset="2"/>
              <a:buChar char="§"/>
            </a:pPr>
            <a:r>
              <a:rPr lang="vi-VN" altLang="ko-KR" sz="2400" dirty="0" smtClean="0">
                <a:latin typeface="Arial" pitchFamily="34" charset="0"/>
                <a:cs typeface="Arial" pitchFamily="34" charset="0"/>
              </a:rPr>
              <a:t>Hệ huyền phù: rắn/lỏng;</a:t>
            </a:r>
          </a:p>
          <a:p>
            <a:pPr marL="1257300" lvl="2" indent="-342900">
              <a:buFont typeface="Wingdings" pitchFamily="2" charset="2"/>
              <a:buChar char="§"/>
            </a:pPr>
            <a:r>
              <a:rPr lang="vi-VN" altLang="ko-KR" sz="2400" dirty="0" smtClean="0">
                <a:latin typeface="Arial" pitchFamily="34" charset="0"/>
                <a:cs typeface="Arial" pitchFamily="34" charset="0"/>
              </a:rPr>
              <a:t>Hệ nhũ tương: lỏng/lỏng;</a:t>
            </a:r>
          </a:p>
          <a:p>
            <a:pPr marL="1257300" lvl="2" indent="-342900">
              <a:buFont typeface="Wingdings" pitchFamily="2" charset="2"/>
              <a:buChar char="§"/>
            </a:pPr>
            <a:r>
              <a:rPr lang="vi-VN" altLang="ko-KR" sz="2400" dirty="0" smtClean="0">
                <a:latin typeface="Arial" pitchFamily="34" charset="0"/>
                <a:cs typeface="Arial" pitchFamily="34" charset="0"/>
              </a:rPr>
              <a:t>Hệ bọt: khí/lỏng.</a:t>
            </a:r>
          </a:p>
          <a:p>
            <a:r>
              <a:rPr lang="en-US" altLang="ko-KR" sz="2400" b="1" dirty="0" err="1" smtClean="0">
                <a:solidFill>
                  <a:srgbClr val="0070C0"/>
                </a:solidFill>
                <a:latin typeface="Arial" pitchFamily="34" charset="0"/>
                <a:cs typeface="Arial" pitchFamily="34" charset="0"/>
              </a:rPr>
              <a:t>Huyền</a:t>
            </a:r>
            <a:r>
              <a:rPr lang="en-US" altLang="ko-KR" sz="2400" b="1" dirty="0" smtClean="0">
                <a:solidFill>
                  <a:srgbClr val="0070C0"/>
                </a:solidFill>
                <a:latin typeface="Arial" pitchFamily="34" charset="0"/>
                <a:cs typeface="Arial" pitchFamily="34" charset="0"/>
              </a:rPr>
              <a:t> </a:t>
            </a:r>
            <a:r>
              <a:rPr lang="en-US" altLang="ko-KR" sz="2400" b="1" dirty="0" err="1" smtClean="0">
                <a:solidFill>
                  <a:srgbClr val="0070C0"/>
                </a:solidFill>
                <a:latin typeface="Arial" pitchFamily="34" charset="0"/>
                <a:cs typeface="Arial" pitchFamily="34" charset="0"/>
              </a:rPr>
              <a:t>phù</a:t>
            </a:r>
            <a:r>
              <a:rPr lang="en-US" altLang="ko-KR" sz="2400" b="1" dirty="0" smtClean="0">
                <a:solidFill>
                  <a:srgbClr val="0070C0"/>
                </a:solidFill>
                <a:latin typeface="Arial" pitchFamily="34" charset="0"/>
                <a:cs typeface="Arial" pitchFamily="34" charset="0"/>
              </a:rPr>
              <a:t>:</a:t>
            </a:r>
          </a:p>
          <a:p>
            <a:pPr marL="800100" lvl="1" indent="-342900">
              <a:buFont typeface="Courier New" pitchFamily="49" charset="0"/>
              <a:buChar char="o"/>
            </a:pPr>
            <a:r>
              <a:rPr lang="en-US" altLang="ko-KR" sz="2400" dirty="0" err="1" smtClean="0">
                <a:latin typeface="Arial" pitchFamily="34" charset="0"/>
                <a:cs typeface="Arial" pitchFamily="34" charset="0"/>
              </a:rPr>
              <a:t>Phổ</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biến</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trong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công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nghiệp</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và</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kỹ</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thuật</a:t>
            </a:r>
            <a:r>
              <a:rPr lang="en-US" altLang="ko-KR" sz="2400" dirty="0" smtClean="0">
                <a:latin typeface="Arial" pitchFamily="34" charset="0"/>
                <a:cs typeface="Arial" pitchFamily="34" charset="0"/>
              </a:rPr>
              <a:t>;</a:t>
            </a:r>
          </a:p>
          <a:p>
            <a:pPr marL="800100" lvl="1" indent="-342900">
              <a:buFont typeface="Courier New" pitchFamily="49" charset="0"/>
              <a:buChar char="o"/>
            </a:pPr>
            <a:r>
              <a:rPr lang="en-US" altLang="ko-KR" sz="2400" dirty="0" err="1" smtClean="0">
                <a:latin typeface="Arial" pitchFamily="34" charset="0"/>
                <a:cs typeface="Arial" pitchFamily="34" charset="0"/>
              </a:rPr>
              <a:t>Độ</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nhớt</a:t>
            </a:r>
            <a:r>
              <a:rPr lang="en-US" altLang="ko-KR" sz="2400" dirty="0" smtClean="0">
                <a:latin typeface="Arial" pitchFamily="34" charset="0"/>
                <a:cs typeface="Arial" pitchFamily="34" charset="0"/>
              </a:rPr>
              <a:t> = f(</a:t>
            </a:r>
            <a:r>
              <a:rPr lang="en-US" altLang="ko-KR" sz="2400" dirty="0" err="1" smtClean="0">
                <a:latin typeface="Arial" pitchFamily="34" charset="0"/>
                <a:cs typeface="Arial" pitchFamily="34" charset="0"/>
              </a:rPr>
              <a:t>nồng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độ</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kích</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thước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pha</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rắn</a:t>
            </a:r>
            <a:r>
              <a:rPr lang="en-US" altLang="ko-KR" sz="2400" dirty="0" smtClean="0">
                <a:latin typeface="Arial" pitchFamily="34" charset="0"/>
                <a:cs typeface="Arial" pitchFamily="34" charset="0"/>
              </a:rPr>
              <a:t>);</a:t>
            </a:r>
          </a:p>
          <a:p>
            <a:pPr marL="800100" lvl="1" indent="-342900">
              <a:buFont typeface="Courier New" pitchFamily="49" charset="0"/>
              <a:buChar char="o"/>
            </a:pPr>
            <a:r>
              <a:rPr lang="en-US" altLang="ko-KR" sz="2400" dirty="0" err="1" smtClean="0">
                <a:latin typeface="Arial" pitchFamily="34" charset="0"/>
                <a:cs typeface="Arial" pitchFamily="34" charset="0"/>
              </a:rPr>
              <a:t>Dựa</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vào</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kích</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thước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hạt</a:t>
            </a:r>
            <a:r>
              <a:rPr lang="en-US" altLang="ko-KR" sz="2400" dirty="0" smtClean="0">
                <a:latin typeface="Arial" pitchFamily="34" charset="0"/>
                <a:cs typeface="Arial" pitchFamily="34" charset="0"/>
              </a:rPr>
              <a:t>:</a:t>
            </a:r>
          </a:p>
          <a:p>
            <a:pPr marL="800100" lvl="1" indent="-342900">
              <a:buFont typeface="Courier New" pitchFamily="49" charset="0"/>
              <a:buChar char="o"/>
            </a:pPr>
            <a:r>
              <a:rPr lang="en-US" altLang="ko-KR" sz="2400" dirty="0" err="1" smtClean="0">
                <a:latin typeface="Arial" pitchFamily="34" charset="0"/>
                <a:cs typeface="Arial" pitchFamily="34" charset="0"/>
              </a:rPr>
              <a:t>Huyền</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phù</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thô</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d</a:t>
            </a:r>
            <a:r>
              <a:rPr lang="en-US" altLang="ko-KR" sz="2400" baseline="-25000" dirty="0" err="1" smtClean="0">
                <a:latin typeface="Arial" pitchFamily="34" charset="0"/>
                <a:cs typeface="Arial" pitchFamily="34" charset="0"/>
              </a:rPr>
              <a:t>hạt</a:t>
            </a:r>
            <a:r>
              <a:rPr lang="en-US" altLang="ko-KR" sz="2400" dirty="0" smtClean="0">
                <a:latin typeface="Arial" pitchFamily="34" charset="0"/>
                <a:cs typeface="Arial" pitchFamily="34" charset="0"/>
              </a:rPr>
              <a:t> &gt; 100 </a:t>
            </a:r>
            <a:r>
              <a:rPr lang="en-US" altLang="ko-KR" sz="2400" dirty="0" smtClean="0">
                <a:latin typeface="Arial" pitchFamily="34" charset="0"/>
                <a:cs typeface="Arial" pitchFamily="34" charset="0"/>
                <a:sym typeface="Symbol"/>
              </a:rPr>
              <a:t>m</a:t>
            </a:r>
          </a:p>
          <a:p>
            <a:pPr marL="800100" lvl="1" indent="-342900">
              <a:buFont typeface="Courier New" pitchFamily="49" charset="0"/>
              <a:buChar char="o"/>
            </a:pPr>
            <a:r>
              <a:rPr lang="en-US" altLang="ko-KR" sz="2400" dirty="0" err="1" smtClean="0">
                <a:latin typeface="Arial" pitchFamily="34" charset="0"/>
                <a:cs typeface="Arial" pitchFamily="34" charset="0"/>
                <a:sym typeface="Symbol"/>
              </a:rPr>
              <a:t>Huyền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phù</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mịn</a:t>
            </a:r>
            <a:r>
              <a:rPr lang="en-US" altLang="ko-KR" sz="2400" dirty="0" smtClean="0">
                <a:latin typeface="Arial" pitchFamily="34" charset="0"/>
                <a:cs typeface="Arial" pitchFamily="34" charset="0"/>
                <a:sym typeface="Symbol"/>
              </a:rPr>
              <a:t>: 0,5 </a:t>
            </a:r>
            <a:r>
              <a:rPr lang="en-US" altLang="ko-KR" sz="2400" dirty="0">
                <a:latin typeface="Arial" pitchFamily="34" charset="0"/>
                <a:cs typeface="Arial" pitchFamily="34" charset="0"/>
                <a:sym typeface="Symbol"/>
              </a:rPr>
              <a:t>m </a:t>
            </a:r>
            <a:r>
              <a:rPr lang="en-US" altLang="ko-KR" sz="2400" dirty="0" smtClean="0">
                <a:latin typeface="Arial" pitchFamily="34" charset="0"/>
                <a:cs typeface="Arial" pitchFamily="34" charset="0"/>
                <a:sym typeface="Symbol"/>
              </a:rPr>
              <a:t>&lt; </a:t>
            </a:r>
            <a:r>
              <a:rPr lang="en-US" altLang="ko-KR" sz="2400" dirty="0" err="1" smtClean="0">
                <a:latin typeface="Arial" pitchFamily="34" charset="0"/>
                <a:cs typeface="Arial" pitchFamily="34" charset="0"/>
              </a:rPr>
              <a:t>d</a:t>
            </a:r>
            <a:r>
              <a:rPr lang="en-US" altLang="ko-KR" sz="2400" baseline="-25000" dirty="0" err="1" smtClean="0">
                <a:latin typeface="Arial" pitchFamily="34" charset="0"/>
                <a:cs typeface="Arial" pitchFamily="34" charset="0"/>
              </a:rPr>
              <a:t>hạt</a:t>
            </a:r>
            <a:r>
              <a:rPr lang="en-US" altLang="ko-KR" sz="2400" dirty="0" smtClean="0">
                <a:latin typeface="Arial" pitchFamily="34" charset="0"/>
                <a:cs typeface="Arial" pitchFamily="34" charset="0"/>
              </a:rPr>
              <a:t> &lt; </a:t>
            </a:r>
            <a:r>
              <a:rPr lang="en-US" altLang="ko-KR" sz="2400" dirty="0">
                <a:latin typeface="Arial" pitchFamily="34" charset="0"/>
                <a:cs typeface="Arial" pitchFamily="34" charset="0"/>
              </a:rPr>
              <a:t>100 </a:t>
            </a:r>
            <a:r>
              <a:rPr lang="en-US" altLang="ko-KR" sz="2400" dirty="0">
                <a:latin typeface="Arial" pitchFamily="34" charset="0"/>
                <a:cs typeface="Arial" pitchFamily="34" charset="0"/>
                <a:sym typeface="Symbol"/>
              </a:rPr>
              <a:t></a:t>
            </a:r>
            <a:r>
              <a:rPr lang="en-US" altLang="ko-KR" sz="2400" dirty="0" smtClean="0">
                <a:latin typeface="Arial" pitchFamily="34" charset="0"/>
                <a:cs typeface="Arial" pitchFamily="34" charset="0"/>
                <a:sym typeface="Symbol"/>
              </a:rPr>
              <a:t>m, </a:t>
            </a:r>
            <a:r>
              <a:rPr lang="en-US" altLang="ko-KR" sz="2400" dirty="0" err="1" smtClean="0">
                <a:latin typeface="Arial" pitchFamily="34" charset="0"/>
                <a:cs typeface="Arial" pitchFamily="34" charset="0"/>
                <a:sym typeface="Symbol"/>
              </a:rPr>
              <a:t>quan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sát</a:t>
            </a:r>
            <a:r>
              <a:rPr lang="en-US" altLang="ko-KR" sz="2400" dirty="0" smtClean="0">
                <a:latin typeface="Arial" pitchFamily="34" charset="0"/>
                <a:cs typeface="Arial" pitchFamily="34" charset="0"/>
                <a:sym typeface="Symbol"/>
              </a:rPr>
              <a:t> qua </a:t>
            </a:r>
            <a:r>
              <a:rPr lang="en-US" altLang="ko-KR" sz="2400" dirty="0" err="1" smtClean="0">
                <a:latin typeface="Arial" pitchFamily="34" charset="0"/>
                <a:cs typeface="Arial" pitchFamily="34" charset="0"/>
                <a:sym typeface="Symbol"/>
              </a:rPr>
              <a:t>kính</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hiển</a:t>
            </a:r>
            <a:r>
              <a:rPr lang="en-US" altLang="ko-KR" sz="2400" dirty="0" smtClean="0">
                <a:latin typeface="Arial" pitchFamily="34" charset="0"/>
                <a:cs typeface="Arial" pitchFamily="34" charset="0"/>
                <a:sym typeface="Symbol"/>
              </a:rPr>
              <a:t> vi </a:t>
            </a:r>
            <a:r>
              <a:rPr lang="en-US" altLang="ko-KR" sz="2400" dirty="0" err="1" smtClean="0">
                <a:latin typeface="Arial" pitchFamily="34" charset="0"/>
                <a:cs typeface="Arial" pitchFamily="34" charset="0"/>
                <a:sym typeface="Symbol"/>
              </a:rPr>
              <a:t>và</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các</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hạt</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chuyển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động</a:t>
            </a:r>
            <a:r>
              <a:rPr lang="en-US" altLang="ko-KR" sz="2400" dirty="0" smtClean="0">
                <a:latin typeface="Arial" pitchFamily="34" charset="0"/>
                <a:cs typeface="Arial" pitchFamily="34" charset="0"/>
                <a:sym typeface="Symbol"/>
              </a:rPr>
              <a:t> Brown</a:t>
            </a:r>
            <a:endParaRPr lang="en-US" altLang="ko-KR" sz="2400" dirty="0">
              <a:latin typeface="Arial" pitchFamily="34" charset="0"/>
              <a:cs typeface="Arial" pitchFamily="34" charset="0"/>
              <a:sym typeface="Symbol"/>
            </a:endParaRPr>
          </a:p>
          <a:p>
            <a:pPr marL="800100" lvl="1" indent="-342900">
              <a:buFont typeface="Courier New" pitchFamily="49" charset="0"/>
              <a:buChar char="o"/>
            </a:pPr>
            <a:r>
              <a:rPr lang="en-US" altLang="ko-KR" sz="2400" dirty="0" err="1" smtClean="0">
                <a:latin typeface="Arial" pitchFamily="34" charset="0"/>
                <a:cs typeface="Arial" pitchFamily="34" charset="0"/>
              </a:rPr>
              <a:t>Chất</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lỏng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đục</a:t>
            </a:r>
            <a:r>
              <a:rPr lang="en-US" altLang="ko-KR" sz="2400" dirty="0">
                <a:latin typeface="Arial" pitchFamily="34" charset="0"/>
                <a:cs typeface="Arial" pitchFamily="34" charset="0"/>
              </a:rPr>
              <a:t>: </a:t>
            </a:r>
            <a:r>
              <a:rPr lang="en-US" altLang="ko-KR" sz="2400" dirty="0" err="1">
                <a:latin typeface="Arial" pitchFamily="34" charset="0"/>
                <a:cs typeface="Arial" pitchFamily="34" charset="0"/>
              </a:rPr>
              <a:t>d</a:t>
            </a:r>
            <a:r>
              <a:rPr lang="en-US" altLang="ko-KR" sz="2400" baseline="-25000" dirty="0" err="1">
                <a:latin typeface="Arial" pitchFamily="34" charset="0"/>
                <a:cs typeface="Arial" pitchFamily="34" charset="0"/>
              </a:rPr>
              <a:t>hạt</a:t>
            </a:r>
            <a:r>
              <a:rPr lang="en-US" altLang="ko-KR" sz="2400" dirty="0">
                <a:latin typeface="Arial" pitchFamily="34" charset="0"/>
                <a:cs typeface="Arial" pitchFamily="34" charset="0"/>
              </a:rPr>
              <a:t> </a:t>
            </a:r>
            <a:r>
              <a:rPr lang="en-US" altLang="ko-KR" sz="2400" dirty="0" smtClean="0">
                <a:latin typeface="Arial" pitchFamily="34" charset="0"/>
                <a:cs typeface="Arial" pitchFamily="34" charset="0"/>
              </a:rPr>
              <a:t>= 0,1 </a:t>
            </a:r>
            <a:r>
              <a:rPr lang="en-US" altLang="ko-KR" sz="2400" dirty="0">
                <a:latin typeface="Arial" pitchFamily="34" charset="0"/>
                <a:cs typeface="Arial" pitchFamily="34" charset="0"/>
                <a:sym typeface="Symbol"/>
              </a:rPr>
              <a:t></a:t>
            </a:r>
            <a:r>
              <a:rPr lang="en-US" altLang="ko-KR" sz="2400" dirty="0" smtClean="0">
                <a:latin typeface="Arial" pitchFamily="34" charset="0"/>
                <a:cs typeface="Arial" pitchFamily="34" charset="0"/>
                <a:sym typeface="Symbol"/>
              </a:rPr>
              <a:t>m, </a:t>
            </a:r>
            <a:r>
              <a:rPr lang="en-US" altLang="ko-KR" sz="2400" dirty="0" err="1" smtClean="0">
                <a:latin typeface="Arial" pitchFamily="34" charset="0"/>
                <a:cs typeface="Arial" pitchFamily="34" charset="0"/>
                <a:sym typeface="Symbol"/>
              </a:rPr>
              <a:t>mức</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độ</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phân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hạt</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lớn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chuyển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động</a:t>
            </a:r>
            <a:r>
              <a:rPr lang="en-US" altLang="ko-KR" sz="2400" dirty="0" smtClean="0">
                <a:latin typeface="Arial" pitchFamily="34" charset="0"/>
                <a:cs typeface="Arial" pitchFamily="34" charset="0"/>
                <a:sym typeface="Symbol"/>
              </a:rPr>
              <a:t> Brown </a:t>
            </a:r>
            <a:r>
              <a:rPr lang="en-US" altLang="ko-KR" sz="2400" dirty="0" err="1" smtClean="0">
                <a:latin typeface="Arial" pitchFamily="34" charset="0"/>
                <a:cs typeface="Arial" pitchFamily="34" charset="0"/>
                <a:sym typeface="Symbol"/>
              </a:rPr>
              <a:t>mạnh</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không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lắng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dưới</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tác</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dụng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của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trọng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lực</a:t>
            </a:r>
            <a:endParaRPr lang="en-US" altLang="ko-KR" sz="2400" dirty="0">
              <a:latin typeface="Arial" pitchFamily="34" charset="0"/>
              <a:cs typeface="Arial" pitchFamily="34" charset="0"/>
              <a:sym typeface="Symbol"/>
            </a:endParaRPr>
          </a:p>
          <a:p>
            <a:pPr marL="800100" lvl="1" indent="-342900">
              <a:buFont typeface="Courier New" pitchFamily="49" charset="0"/>
              <a:buChar char="o"/>
            </a:pPr>
            <a:r>
              <a:rPr lang="en-US" altLang="ko-KR" sz="2400" dirty="0" smtClean="0">
                <a:latin typeface="Arial" pitchFamily="34" charset="0"/>
                <a:cs typeface="Arial" pitchFamily="34" charset="0"/>
                <a:sym typeface="Symbol"/>
              </a:rPr>
              <a:t>Dung </a:t>
            </a:r>
            <a:r>
              <a:rPr lang="en-US" altLang="ko-KR" sz="2400" dirty="0" err="1" smtClean="0">
                <a:latin typeface="Arial" pitchFamily="34" charset="0"/>
                <a:cs typeface="Arial" pitchFamily="34" charset="0"/>
                <a:sym typeface="Symbol"/>
              </a:rPr>
              <a:t>dịch</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keo</a:t>
            </a:r>
            <a:r>
              <a:rPr lang="en-US" altLang="ko-KR" sz="2400" dirty="0" smtClean="0">
                <a:latin typeface="Arial" pitchFamily="34" charset="0"/>
                <a:cs typeface="Arial" pitchFamily="34" charset="0"/>
                <a:sym typeface="Symbol"/>
              </a:rPr>
              <a:t>: </a:t>
            </a:r>
            <a:r>
              <a:rPr lang="en-US" altLang="ko-KR" sz="2400" dirty="0" err="1">
                <a:latin typeface="Arial" pitchFamily="34" charset="0"/>
                <a:cs typeface="Arial" pitchFamily="34" charset="0"/>
              </a:rPr>
              <a:t>d</a:t>
            </a:r>
            <a:r>
              <a:rPr lang="en-US" altLang="ko-KR" sz="2400" baseline="-25000" dirty="0" err="1">
                <a:latin typeface="Arial" pitchFamily="34" charset="0"/>
                <a:cs typeface="Arial" pitchFamily="34" charset="0"/>
              </a:rPr>
              <a:t>hạt</a:t>
            </a:r>
            <a:r>
              <a:rPr lang="en-US" altLang="ko-KR" sz="2400" dirty="0">
                <a:latin typeface="Arial" pitchFamily="34" charset="0"/>
                <a:cs typeface="Arial" pitchFamily="34" charset="0"/>
              </a:rPr>
              <a:t> </a:t>
            </a:r>
            <a:r>
              <a:rPr lang="en-US" altLang="ko-KR" sz="2400" dirty="0" smtClean="0">
                <a:latin typeface="Arial" pitchFamily="34" charset="0"/>
                <a:cs typeface="Arial" pitchFamily="34" charset="0"/>
              </a:rPr>
              <a:t>&lt; </a:t>
            </a:r>
            <a:r>
              <a:rPr lang="en-US" altLang="ko-KR" sz="2400" dirty="0">
                <a:latin typeface="Arial" pitchFamily="34" charset="0"/>
                <a:cs typeface="Arial" pitchFamily="34" charset="0"/>
              </a:rPr>
              <a:t>0,1 </a:t>
            </a:r>
            <a:r>
              <a:rPr lang="en-US" altLang="ko-KR" sz="2400" dirty="0">
                <a:latin typeface="Arial" pitchFamily="34" charset="0"/>
                <a:cs typeface="Arial" pitchFamily="34" charset="0"/>
                <a:sym typeface="Symbol"/>
              </a:rPr>
              <a:t></a:t>
            </a:r>
            <a:r>
              <a:rPr lang="en-US" altLang="ko-KR" sz="2400" dirty="0" smtClean="0">
                <a:latin typeface="Arial" pitchFamily="34" charset="0"/>
                <a:cs typeface="Arial" pitchFamily="34" charset="0"/>
                <a:sym typeface="Symbol"/>
              </a:rPr>
              <a:t>m  </a:t>
            </a:r>
            <a:r>
              <a:rPr lang="en-US" altLang="ko-KR" sz="2400" dirty="0" err="1" smtClean="0">
                <a:latin typeface="Arial" pitchFamily="34" charset="0"/>
                <a:cs typeface="Arial" pitchFamily="34" charset="0"/>
                <a:sym typeface="Symbol"/>
              </a:rPr>
              <a:t>d</a:t>
            </a:r>
            <a:r>
              <a:rPr lang="en-US" altLang="ko-KR" sz="2400" baseline="-25000" dirty="0" err="1" smtClean="0">
                <a:latin typeface="Arial" pitchFamily="34" charset="0"/>
                <a:cs typeface="Arial" pitchFamily="34" charset="0"/>
                <a:sym typeface="Symbol"/>
              </a:rPr>
              <a:t>phân</a:t>
            </a:r>
            <a:r>
              <a:rPr lang="en-US" altLang="ko-KR" sz="2400" baseline="-25000" dirty="0" smtClean="0">
                <a:latin typeface="Arial" pitchFamily="34" charset="0"/>
                <a:cs typeface="Arial" pitchFamily="34" charset="0"/>
                <a:sym typeface="Symbol"/>
              </a:rPr>
              <a:t> </a:t>
            </a:r>
            <a:r>
              <a:rPr lang="en-US" altLang="ko-KR" sz="2400" baseline="-25000" dirty="0" err="1" smtClean="0">
                <a:latin typeface="Arial" pitchFamily="34" charset="0"/>
                <a:cs typeface="Arial" pitchFamily="34" charset="0"/>
                <a:sym typeface="Symbol"/>
              </a:rPr>
              <a:t>tử</a:t>
            </a:r>
            <a:r>
              <a:rPr lang="en-US" altLang="ko-KR" sz="2400" dirty="0" smtClean="0">
                <a:latin typeface="Arial" pitchFamily="34" charset="0"/>
                <a:cs typeface="Arial" pitchFamily="34" charset="0"/>
                <a:sym typeface="Symbol"/>
              </a:rPr>
              <a:t> </a:t>
            </a:r>
            <a:endParaRPr lang="en-US" altLang="ko-KR" sz="2400" dirty="0">
              <a:latin typeface="Arial" pitchFamily="34" charset="0"/>
              <a:cs typeface="Arial" pitchFamily="34" charset="0"/>
              <a:sym typeface="Symbol"/>
            </a:endParaRPr>
          </a:p>
        </p:txBody>
      </p:sp>
      <p:sp>
        <p:nvSpPr>
          <p:cNvPr id="5"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7983866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461665"/>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hệ</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bụi</a:t>
            </a:r>
            <a:r>
              <a:rPr lang="en-US" sz="2400" b="1" dirty="0" smtClean="0">
                <a:solidFill>
                  <a:srgbClr val="FF0066"/>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Các</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bước</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tính</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thiết</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kế</a:t>
            </a:r>
            <a:r>
              <a:rPr lang="en-US" sz="2400" b="1" dirty="0">
                <a:solidFill>
                  <a:srgbClr val="0070C0"/>
                </a:solidFill>
                <a:latin typeface="Arial" pitchFamily="34" charset="0"/>
                <a:cs typeface="Arial" pitchFamily="34" charset="0"/>
              </a:rPr>
              <a:t> </a:t>
            </a:r>
            <a:endParaRPr lang="en-US" sz="2400" dirty="0">
              <a:latin typeface="Arial" pitchFamily="34" charset="0"/>
              <a:cs typeface="Arial" pitchFamily="34" charset="0"/>
            </a:endParaRPr>
          </a:p>
        </p:txBody>
      </p:sp>
      <p:pic>
        <p:nvPicPr>
          <p:cNvPr id="32770" name="Picture 2" descr="Mua bán XỬ LÝ BỤI BẰNG CYCLONE"/>
          <p:cNvPicPr>
            <a:picLocks noChangeAspect="1" noChangeArrowheads="1"/>
          </p:cNvPicPr>
          <p:nvPr/>
        </p:nvPicPr>
        <p:blipFill rotWithShape="1">
          <a:blip r:embed="rId3">
            <a:extLst>
              <a:ext uri="{28A0092B-C50C-407E-A947-70E740481C1C}">
                <a14:useLocalDpi xmlns:a14="http://schemas.microsoft.com/office/drawing/2010/main" val="0"/>
              </a:ext>
            </a:extLst>
          </a:blip>
          <a:srcRect l="4245" r="10639"/>
          <a:stretch/>
        </p:blipFill>
        <p:spPr bwMode="auto">
          <a:xfrm>
            <a:off x="4572000" y="1066800"/>
            <a:ext cx="4572000" cy="43919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694218" y="5562600"/>
            <a:ext cx="3238644" cy="369332"/>
          </a:xfrm>
          <a:prstGeom prst="rect">
            <a:avLst/>
          </a:prstGeom>
        </p:spPr>
        <p:txBody>
          <a:bodyPr wrap="none">
            <a:spAutoFit/>
          </a:bodyPr>
          <a:lstStyle/>
          <a:p>
            <a:r>
              <a:rPr lang="en-US" b="1" dirty="0" err="1" smtClean="0"/>
              <a:t>Hình</a:t>
            </a:r>
            <a:r>
              <a:rPr lang="en-US" b="1" dirty="0" smtClean="0"/>
              <a:t>: Hệ </a:t>
            </a:r>
            <a:r>
              <a:rPr lang="en-US" b="1" dirty="0" err="1"/>
              <a:t>Thống</a:t>
            </a:r>
            <a:r>
              <a:rPr lang="en-US" b="1" dirty="0"/>
              <a:t> </a:t>
            </a:r>
            <a:r>
              <a:rPr lang="en-US" b="1" dirty="0" err="1"/>
              <a:t>Lọc</a:t>
            </a:r>
            <a:r>
              <a:rPr lang="en-US" b="1" dirty="0"/>
              <a:t> </a:t>
            </a:r>
            <a:r>
              <a:rPr lang="en-US" b="1" dirty="0" err="1"/>
              <a:t>Bụi</a:t>
            </a:r>
            <a:r>
              <a:rPr lang="en-US" b="1" dirty="0"/>
              <a:t> Cyclone</a:t>
            </a:r>
            <a:r>
              <a:rPr lang="en-US" dirty="0"/>
              <a:t> </a:t>
            </a:r>
          </a:p>
        </p:txBody>
      </p:sp>
      <p:sp>
        <p:nvSpPr>
          <p:cNvPr id="5" name="Rectangle 4"/>
          <p:cNvSpPr/>
          <p:nvPr/>
        </p:nvSpPr>
        <p:spPr>
          <a:xfrm>
            <a:off x="0" y="1066800"/>
            <a:ext cx="4724400" cy="5709255"/>
          </a:xfrm>
          <a:prstGeom prst="rect">
            <a:avLst/>
          </a:prstGeom>
        </p:spPr>
        <p:txBody>
          <a:bodyPr wrap="square">
            <a:spAutoFit/>
          </a:bodyPr>
          <a:lstStyle/>
          <a:p>
            <a:pPr marL="342900" indent="-342900" algn="just">
              <a:buFont typeface="Wingdings" pitchFamily="2" charset="2"/>
              <a:buChar char="q"/>
            </a:pPr>
            <a:r>
              <a:rPr lang="en-US" sz="2000" dirty="0" err="1" smtClean="0">
                <a:latin typeface="Arial" pitchFamily="34" charset="0"/>
                <a:cs typeface="Arial" pitchFamily="34" charset="0"/>
              </a:rPr>
              <a:t>Chọn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tốc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độ</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dòng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p>
          <a:p>
            <a:pPr algn="just"/>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a:t>
            </a:r>
            <a:r>
              <a:rPr lang="en-US" sz="2000" baseline="-25000" dirty="0" err="1" smtClean="0">
                <a:latin typeface="Arial" pitchFamily="34" charset="0"/>
                <a:cs typeface="Arial" pitchFamily="34" charset="0"/>
              </a:rPr>
              <a:t>m,o</a:t>
            </a:r>
            <a:r>
              <a:rPr lang="en-US" sz="2000" dirty="0" smtClean="0">
                <a:latin typeface="Arial" pitchFamily="34" charset="0"/>
                <a:cs typeface="Arial" pitchFamily="34" charset="0"/>
              </a:rPr>
              <a:t> = </a:t>
            </a:r>
            <a:r>
              <a:rPr lang="en-US" sz="2000" dirty="0" smtClean="0">
                <a:latin typeface="Arial" pitchFamily="34" charset="0"/>
                <a:cs typeface="Arial" pitchFamily="34" charset="0"/>
                <a:sym typeface="Symbol"/>
              </a:rPr>
              <a:t>4÷8 m/s</a:t>
            </a:r>
          </a:p>
          <a:p>
            <a:pPr marL="342900" indent="-342900" algn="just">
              <a:buFont typeface="Wingdings" pitchFamily="2" charset="2"/>
              <a:buChar char="q"/>
            </a:pPr>
            <a:r>
              <a:rPr lang="en-US" sz="2000" dirty="0" err="1" smtClean="0">
                <a:latin typeface="Arial" pitchFamily="34" charset="0"/>
                <a:cs typeface="Arial" pitchFamily="34" charset="0"/>
                <a:sym typeface="Symbol"/>
              </a:rPr>
              <a:t>Đường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kính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ống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tâm</a:t>
            </a:r>
            <a:r>
              <a:rPr lang="en-US" sz="2000" dirty="0" smtClean="0">
                <a:latin typeface="Arial" pitchFamily="34" charset="0"/>
                <a:cs typeface="Arial" pitchFamily="34" charset="0"/>
                <a:sym typeface="Symbol"/>
              </a:rPr>
              <a:t>:</a:t>
            </a:r>
          </a:p>
          <a:p>
            <a:pPr marL="342900" indent="-342900" algn="just">
              <a:buFont typeface="Wingdings" pitchFamily="2" charset="2"/>
              <a:buChar char="q"/>
            </a:pPr>
            <a:endParaRPr lang="en-US" sz="2000" dirty="0">
              <a:latin typeface="Arial" pitchFamily="34" charset="0"/>
              <a:cs typeface="Arial" pitchFamily="34" charset="0"/>
              <a:sym typeface="Symbol"/>
            </a:endParaRPr>
          </a:p>
          <a:p>
            <a:pPr marL="342900" indent="-342900" algn="just">
              <a:buFont typeface="Wingdings" pitchFamily="2" charset="2"/>
              <a:buChar char="q"/>
            </a:pPr>
            <a:endParaRPr lang="en-US" sz="2000" dirty="0" smtClean="0">
              <a:latin typeface="Arial" pitchFamily="34" charset="0"/>
              <a:cs typeface="Arial" pitchFamily="34" charset="0"/>
              <a:sym typeface="Symbol"/>
            </a:endParaRPr>
          </a:p>
          <a:p>
            <a:pPr marL="342900" indent="-342900" algn="just">
              <a:buFont typeface="Wingdings" pitchFamily="2" charset="2"/>
              <a:buChar char="q"/>
            </a:pPr>
            <a:endParaRPr lang="en-US" sz="2000" dirty="0">
              <a:latin typeface="Arial" pitchFamily="34" charset="0"/>
              <a:cs typeface="Arial" pitchFamily="34" charset="0"/>
              <a:sym typeface="Symbol"/>
            </a:endParaRPr>
          </a:p>
          <a:p>
            <a:pPr marL="342900" indent="-342900" algn="just">
              <a:buFont typeface="Wingdings" pitchFamily="2" charset="2"/>
              <a:buChar char="q"/>
            </a:pPr>
            <a:r>
              <a:rPr lang="en-US" sz="2000" dirty="0" err="1" smtClean="0">
                <a:latin typeface="Arial" pitchFamily="34" charset="0"/>
                <a:cs typeface="Arial" pitchFamily="34" charset="0"/>
                <a:sym typeface="Symbol"/>
              </a:rPr>
              <a:t>Chọn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bề</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rộng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rãnh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giữa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ống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tâm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vỏ</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a:t>
            </a:r>
            <a:r>
              <a:rPr lang="en-US" sz="2000" dirty="0" smtClean="0">
                <a:latin typeface="Arial" pitchFamily="34" charset="0"/>
                <a:cs typeface="Arial" pitchFamily="34" charset="0"/>
                <a:sym typeface="Symbol"/>
              </a:rPr>
              <a:t>:</a:t>
            </a:r>
          </a:p>
          <a:p>
            <a:pPr marL="342900" indent="-342900" algn="just">
              <a:buFont typeface="Wingdings" pitchFamily="2" charset="2"/>
              <a:buChar char="q"/>
            </a:pPr>
            <a:endParaRPr lang="en-US" sz="2000" dirty="0">
              <a:latin typeface="Arial" pitchFamily="34" charset="0"/>
              <a:cs typeface="Arial" pitchFamily="34" charset="0"/>
              <a:sym typeface="Symbol"/>
            </a:endParaRPr>
          </a:p>
          <a:p>
            <a:pPr marL="342900" indent="-342900" algn="just">
              <a:buFont typeface="Wingdings" pitchFamily="2" charset="2"/>
              <a:buChar char="q"/>
            </a:pPr>
            <a:r>
              <a:rPr lang="en-US" sz="2000" dirty="0" err="1" smtClean="0">
                <a:latin typeface="Arial" pitchFamily="34" charset="0"/>
                <a:cs typeface="Arial" pitchFamily="34" charset="0"/>
                <a:sym typeface="Symbol"/>
              </a:rPr>
              <a:t>Tốc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trung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bình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dòng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chảy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cyclone (</a:t>
            </a:r>
            <a:r>
              <a:rPr lang="en-US" sz="2000" dirty="0" err="1" smtClean="0">
                <a:latin typeface="Arial" pitchFamily="34" charset="0"/>
                <a:cs typeface="Arial" pitchFamily="34" charset="0"/>
                <a:sym typeface="Symbol"/>
              </a:rPr>
              <a:t>theo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kinh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nghiệm</a:t>
            </a:r>
            <a:r>
              <a:rPr lang="en-US" sz="2000" dirty="0" smtClean="0">
                <a:latin typeface="Arial" pitchFamily="34" charset="0"/>
                <a:cs typeface="Arial" pitchFamily="34" charset="0"/>
                <a:sym typeface="Symbol"/>
              </a:rPr>
              <a:t>):</a:t>
            </a:r>
          </a:p>
          <a:p>
            <a:pPr algn="just"/>
            <a:endParaRPr lang="en-US" sz="2000" dirty="0">
              <a:latin typeface="Arial" pitchFamily="34" charset="0"/>
              <a:cs typeface="Arial" pitchFamily="34" charset="0"/>
              <a:sym typeface="Symbol"/>
            </a:endParaRPr>
          </a:p>
          <a:p>
            <a:pPr algn="just"/>
            <a:endParaRPr lang="en-US" sz="2000" dirty="0" smtClean="0">
              <a:latin typeface="Arial" pitchFamily="34" charset="0"/>
              <a:cs typeface="Arial" pitchFamily="34" charset="0"/>
              <a:sym typeface="Symbol"/>
            </a:endParaRPr>
          </a:p>
          <a:p>
            <a:pPr marL="342900" indent="-342900" algn="just">
              <a:spcBef>
                <a:spcPts val="600"/>
              </a:spcBef>
              <a:buFont typeface="Wingdings" pitchFamily="2" charset="2"/>
              <a:buChar char="q"/>
            </a:pPr>
            <a:r>
              <a:rPr lang="en-US" sz="2000" dirty="0" err="1" smtClean="0">
                <a:latin typeface="Arial" pitchFamily="34" charset="0"/>
                <a:cs typeface="Arial" pitchFamily="34" charset="0"/>
                <a:sym typeface="Symbol"/>
              </a:rPr>
              <a:t>Bán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kính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ngoài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ống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tâm</a:t>
            </a:r>
            <a:r>
              <a:rPr lang="en-US" sz="2000" dirty="0" smtClean="0">
                <a:latin typeface="Arial" pitchFamily="34" charset="0"/>
                <a:cs typeface="Arial" pitchFamily="34" charset="0"/>
                <a:sym typeface="Symbol"/>
              </a:rPr>
              <a:t>: </a:t>
            </a:r>
          </a:p>
          <a:p>
            <a:pPr algn="just"/>
            <a:r>
              <a:rPr lang="en-US" sz="2000" dirty="0">
                <a:latin typeface="Arial" pitchFamily="34" charset="0"/>
                <a:cs typeface="Arial" pitchFamily="34" charset="0"/>
                <a:sym typeface="Symbol"/>
              </a:rPr>
              <a:t> </a:t>
            </a:r>
            <a:r>
              <a:rPr lang="en-US" sz="2000" dirty="0" smtClean="0">
                <a:latin typeface="Arial" pitchFamily="34" charset="0"/>
                <a:cs typeface="Arial" pitchFamily="34" charset="0"/>
                <a:sym typeface="Symbol"/>
              </a:rPr>
              <a:t>                       R</a:t>
            </a:r>
            <a:r>
              <a:rPr lang="en-US" sz="2000" baseline="-25000" dirty="0" smtClean="0">
                <a:latin typeface="Arial" pitchFamily="34" charset="0"/>
                <a:cs typeface="Arial" pitchFamily="34" charset="0"/>
                <a:sym typeface="Symbol"/>
              </a:rPr>
              <a:t>1</a:t>
            </a:r>
            <a:r>
              <a:rPr lang="en-US" sz="2000" dirty="0" smtClean="0">
                <a:latin typeface="Arial" pitchFamily="34" charset="0"/>
                <a:cs typeface="Arial" pitchFamily="34" charset="0"/>
                <a:sym typeface="Symbol"/>
              </a:rPr>
              <a:t> = r</a:t>
            </a:r>
            <a:r>
              <a:rPr lang="en-US" sz="2000" baseline="-25000" dirty="0" smtClean="0">
                <a:latin typeface="Arial" pitchFamily="34" charset="0"/>
                <a:cs typeface="Arial" pitchFamily="34" charset="0"/>
                <a:sym typeface="Symbol"/>
              </a:rPr>
              <a:t>1</a:t>
            </a:r>
            <a:r>
              <a:rPr lang="en-US" sz="2000" dirty="0" smtClean="0">
                <a:latin typeface="Arial" pitchFamily="34" charset="0"/>
                <a:cs typeface="Arial" pitchFamily="34" charset="0"/>
                <a:sym typeface="Symbol"/>
              </a:rPr>
              <a:t>+</a:t>
            </a:r>
          </a:p>
          <a:p>
            <a:pPr algn="just"/>
            <a:r>
              <a:rPr lang="en-US" sz="2000" dirty="0" smtClean="0">
                <a:latin typeface="Arial" pitchFamily="34" charset="0"/>
                <a:cs typeface="Arial" pitchFamily="34" charset="0"/>
                <a:sym typeface="Symbol"/>
              </a:rPr>
              <a:t>r</a:t>
            </a:r>
            <a:r>
              <a:rPr lang="en-US" sz="2000" baseline="-25000" dirty="0" smtClean="0">
                <a:latin typeface="Arial" pitchFamily="34" charset="0"/>
                <a:cs typeface="Arial" pitchFamily="34" charset="0"/>
                <a:sym typeface="Symbol"/>
              </a:rPr>
              <a:t>1</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bán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kính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 </a:t>
            </a:r>
            <a:r>
              <a:rPr lang="en-US" sz="2000" dirty="0" err="1" smtClean="0">
                <a:latin typeface="Arial" pitchFamily="34" charset="0"/>
                <a:cs typeface="Arial" pitchFamily="34" charset="0"/>
                <a:sym typeface="Symbol"/>
              </a:rPr>
              <a:t>chiều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dày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ống</a:t>
            </a:r>
            <a:endParaRPr lang="en-US" sz="2000" dirty="0" smtClean="0">
              <a:latin typeface="Arial" pitchFamily="34" charset="0"/>
              <a:cs typeface="Arial" pitchFamily="34" charset="0"/>
              <a:sym typeface="Symbol"/>
            </a:endParaRPr>
          </a:p>
          <a:p>
            <a:pPr marL="342900" indent="-342900" algn="just">
              <a:buFont typeface="Wingdings" pitchFamily="2" charset="2"/>
              <a:buChar char="q"/>
            </a:pPr>
            <a:r>
              <a:rPr lang="en-US" sz="2000" dirty="0" err="1" smtClean="0">
                <a:latin typeface="Arial" pitchFamily="34" charset="0"/>
                <a:cs typeface="Arial" pitchFamily="34" charset="0"/>
                <a:sym typeface="Symbol"/>
              </a:rPr>
              <a:t>Bán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kính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vỏ</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a:t>
            </a:r>
            <a:r>
              <a:rPr lang="en-US" sz="2000" dirty="0" smtClean="0">
                <a:latin typeface="Arial" pitchFamily="34" charset="0"/>
                <a:cs typeface="Arial" pitchFamily="34" charset="0"/>
                <a:sym typeface="Symbol"/>
              </a:rPr>
              <a:t> cyclone:</a:t>
            </a:r>
          </a:p>
          <a:p>
            <a:pPr algn="just"/>
            <a:r>
              <a:rPr lang="en-US" sz="2000" dirty="0" smtClean="0">
                <a:latin typeface="Arial" pitchFamily="34" charset="0"/>
                <a:cs typeface="Arial" pitchFamily="34" charset="0"/>
                <a:sym typeface="Symbol"/>
              </a:rPr>
              <a:t>                        R</a:t>
            </a:r>
            <a:r>
              <a:rPr lang="en-US" sz="2000" baseline="-25000" dirty="0" smtClean="0">
                <a:latin typeface="Arial" pitchFamily="34" charset="0"/>
                <a:cs typeface="Arial" pitchFamily="34" charset="0"/>
                <a:sym typeface="Symbol"/>
              </a:rPr>
              <a:t>2</a:t>
            </a:r>
            <a:r>
              <a:rPr lang="en-US" sz="2000" dirty="0" smtClean="0">
                <a:latin typeface="Arial" pitchFamily="34" charset="0"/>
                <a:cs typeface="Arial" pitchFamily="34" charset="0"/>
                <a:sym typeface="Symbol"/>
              </a:rPr>
              <a:t> = R</a:t>
            </a:r>
            <a:r>
              <a:rPr lang="en-US" sz="2000" baseline="-25000" dirty="0" smtClean="0">
                <a:latin typeface="Arial" pitchFamily="34" charset="0"/>
                <a:cs typeface="Arial" pitchFamily="34" charset="0"/>
                <a:sym typeface="Symbol"/>
              </a:rPr>
              <a:t>1</a:t>
            </a:r>
            <a:r>
              <a:rPr lang="en-US" sz="2000" dirty="0" smtClean="0">
                <a:latin typeface="Arial" pitchFamily="34" charset="0"/>
                <a:cs typeface="Arial" pitchFamily="34" charset="0"/>
                <a:sym typeface="Symbol"/>
              </a:rPr>
              <a:t> + r</a:t>
            </a:r>
            <a:endParaRPr lang="en-US" sz="2000" dirty="0" smtClean="0">
              <a:latin typeface="Arial" pitchFamily="34" charset="0"/>
              <a:cs typeface="Arial" pitchFamily="34" charset="0"/>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3720572154"/>
              </p:ext>
            </p:extLst>
          </p:nvPr>
        </p:nvGraphicFramePr>
        <p:xfrm>
          <a:off x="2471738" y="1828800"/>
          <a:ext cx="1719262" cy="1042687"/>
        </p:xfrm>
        <a:graphic>
          <a:graphicData uri="http://schemas.openxmlformats.org/presentationml/2006/ole">
            <mc:AlternateContent xmlns:mc="http://schemas.openxmlformats.org/markup-compatibility/2006">
              <mc:Choice xmlns:v="urn:schemas-microsoft-com:vml" Requires="v">
                <p:oleObj spid="_x0000_s34145" name="Equation" r:id="rId4" imgW="838200" imgH="508000" progId="Equation.3">
                  <p:embed/>
                </p:oleObj>
              </mc:Choice>
              <mc:Fallback>
                <p:oleObj name="Equation" r:id="rId4" imgW="838200" imgH="508000" progId="Equation.3">
                  <p:embed/>
                  <p:pic>
                    <p:nvPicPr>
                      <p:cNvPr id="0" name="Picture 34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1738" y="1828800"/>
                        <a:ext cx="1719262" cy="1042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678571910"/>
              </p:ext>
            </p:extLst>
          </p:nvPr>
        </p:nvGraphicFramePr>
        <p:xfrm>
          <a:off x="1382712" y="3352800"/>
          <a:ext cx="2427288" cy="479425"/>
        </p:xfrm>
        <a:graphic>
          <a:graphicData uri="http://schemas.openxmlformats.org/presentationml/2006/ole">
            <mc:AlternateContent xmlns:mc="http://schemas.openxmlformats.org/markup-compatibility/2006">
              <mc:Choice xmlns:v="urn:schemas-microsoft-com:vml" Requires="v">
                <p:oleObj spid="_x0000_s34146" name="Equation" r:id="rId6" imgW="1091726" imgH="215806" progId="Equation.3">
                  <p:embed/>
                </p:oleObj>
              </mc:Choice>
              <mc:Fallback>
                <p:oleObj name="Equation" r:id="rId6" imgW="1091726" imgH="215806" progId="Equation.3">
                  <p:embed/>
                  <p:pic>
                    <p:nvPicPr>
                      <p:cNvPr id="0" name="Picture 34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2712" y="3352800"/>
                        <a:ext cx="2427288" cy="479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059331598"/>
              </p:ext>
            </p:extLst>
          </p:nvPr>
        </p:nvGraphicFramePr>
        <p:xfrm>
          <a:off x="1679575" y="4382480"/>
          <a:ext cx="1597025" cy="875320"/>
        </p:xfrm>
        <a:graphic>
          <a:graphicData uri="http://schemas.openxmlformats.org/presentationml/2006/ole">
            <mc:AlternateContent xmlns:mc="http://schemas.openxmlformats.org/markup-compatibility/2006">
              <mc:Choice xmlns:v="urn:schemas-microsoft-com:vml" Requires="v">
                <p:oleObj spid="_x0000_s34147" name="Equation" r:id="rId8" imgW="787400" imgH="431800" progId="Equation.3">
                  <p:embed/>
                </p:oleObj>
              </mc:Choice>
              <mc:Fallback>
                <p:oleObj name="Equation" r:id="rId8" imgW="787400" imgH="431800" progId="Equation.3">
                  <p:embed/>
                  <p:pic>
                    <p:nvPicPr>
                      <p:cNvPr id="0" name="Picture 34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79575" y="4382480"/>
                        <a:ext cx="1597025" cy="8753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11"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50</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0815899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461665"/>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hệ</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bụi</a:t>
            </a:r>
            <a:r>
              <a:rPr lang="en-US" sz="2400" b="1" dirty="0" smtClean="0">
                <a:solidFill>
                  <a:srgbClr val="FF0066"/>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Các</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bước</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tính</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thiết</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kế</a:t>
            </a:r>
            <a:r>
              <a:rPr lang="en-US" sz="2400" b="1" dirty="0">
                <a:solidFill>
                  <a:srgbClr val="0070C0"/>
                </a:solidFill>
                <a:latin typeface="Arial" pitchFamily="34" charset="0"/>
                <a:cs typeface="Arial" pitchFamily="34" charset="0"/>
              </a:rPr>
              <a:t> </a:t>
            </a:r>
            <a:endParaRPr lang="en-US" sz="2400" dirty="0">
              <a:latin typeface="Arial" pitchFamily="34" charset="0"/>
              <a:cs typeface="Arial" pitchFamily="34" charset="0"/>
            </a:endParaRPr>
          </a:p>
        </p:txBody>
      </p:sp>
      <p:sp>
        <p:nvSpPr>
          <p:cNvPr id="4" name="Rectangle 3"/>
          <p:cNvSpPr/>
          <p:nvPr/>
        </p:nvSpPr>
        <p:spPr>
          <a:xfrm>
            <a:off x="5181600" y="5257800"/>
            <a:ext cx="3238644" cy="369332"/>
          </a:xfrm>
          <a:prstGeom prst="rect">
            <a:avLst/>
          </a:prstGeom>
        </p:spPr>
        <p:txBody>
          <a:bodyPr wrap="none">
            <a:spAutoFit/>
          </a:bodyPr>
          <a:lstStyle/>
          <a:p>
            <a:r>
              <a:rPr lang="en-US" b="1" dirty="0" err="1" smtClean="0"/>
              <a:t>Hình</a:t>
            </a:r>
            <a:r>
              <a:rPr lang="en-US" b="1" dirty="0" smtClean="0"/>
              <a:t>: Hệ </a:t>
            </a:r>
            <a:r>
              <a:rPr lang="en-US" b="1" dirty="0" err="1"/>
              <a:t>Thống</a:t>
            </a:r>
            <a:r>
              <a:rPr lang="en-US" b="1" dirty="0"/>
              <a:t> </a:t>
            </a:r>
            <a:r>
              <a:rPr lang="en-US" b="1" dirty="0" err="1"/>
              <a:t>Lọc</a:t>
            </a:r>
            <a:r>
              <a:rPr lang="en-US" b="1" dirty="0"/>
              <a:t> </a:t>
            </a:r>
            <a:r>
              <a:rPr lang="en-US" b="1" dirty="0" err="1"/>
              <a:t>Bụi</a:t>
            </a:r>
            <a:r>
              <a:rPr lang="en-US" b="1" dirty="0"/>
              <a:t> Cyclone</a:t>
            </a:r>
            <a:r>
              <a:rPr lang="en-US" dirty="0"/>
              <a:t> </a:t>
            </a:r>
          </a:p>
        </p:txBody>
      </p:sp>
      <p:sp>
        <p:nvSpPr>
          <p:cNvPr id="5" name="Rectangle 4"/>
          <p:cNvSpPr/>
          <p:nvPr/>
        </p:nvSpPr>
        <p:spPr>
          <a:xfrm>
            <a:off x="0" y="1066800"/>
            <a:ext cx="9118600" cy="5632311"/>
          </a:xfrm>
          <a:prstGeom prst="rect">
            <a:avLst/>
          </a:prstGeom>
        </p:spPr>
        <p:txBody>
          <a:bodyPr wrap="square">
            <a:spAutoFit/>
          </a:bodyPr>
          <a:lstStyle/>
          <a:p>
            <a:pPr marL="342900" indent="-342900" algn="just">
              <a:buFont typeface="Wingdings" pitchFamily="2" charset="2"/>
              <a:buChar char="q"/>
            </a:pPr>
            <a:r>
              <a:rPr lang="en-US" sz="2000" dirty="0" err="1" smtClean="0">
                <a:latin typeface="Arial" pitchFamily="34" charset="0"/>
                <a:cs typeface="Arial" pitchFamily="34" charset="0"/>
              </a:rPr>
              <a:t>Tính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bán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trung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vòng</a:t>
            </a:r>
            <a:r>
              <a:rPr lang="en-US" sz="2000" dirty="0" smtClean="0">
                <a:latin typeface="Arial" pitchFamily="34" charset="0"/>
                <a:cs typeface="Arial" pitchFamily="34" charset="0"/>
              </a:rPr>
              <a:t> quay </a:t>
            </a:r>
            <a:r>
              <a:rPr lang="en-US" sz="2000" dirty="0" err="1" smtClean="0">
                <a:latin typeface="Arial" pitchFamily="34" charset="0"/>
                <a:cs typeface="Arial" pitchFamily="34" charset="0"/>
              </a:rPr>
              <a:t>dòng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smtClean="0">
                <a:latin typeface="Arial" pitchFamily="34" charset="0"/>
                <a:cs typeface="Arial" pitchFamily="34" charset="0"/>
              </a:rPr>
              <a:t> cyclone.</a:t>
            </a:r>
          </a:p>
          <a:p>
            <a:pPr marL="342900" indent="-342900" algn="just">
              <a:buFont typeface="Wingdings" pitchFamily="2" charset="2"/>
              <a:buChar char="q"/>
            </a:pPr>
            <a:r>
              <a:rPr lang="en-US" sz="2000" dirty="0" err="1" smtClean="0">
                <a:latin typeface="Arial" pitchFamily="34" charset="0"/>
                <a:cs typeface="Arial" pitchFamily="34" charset="0"/>
                <a:sym typeface="Symbol"/>
              </a:rPr>
              <a:t>Tính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tốc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góc</a:t>
            </a:r>
            <a:endParaRPr lang="en-US" sz="2000" dirty="0">
              <a:latin typeface="Arial" pitchFamily="34" charset="0"/>
              <a:cs typeface="Arial" pitchFamily="34" charset="0"/>
              <a:sym typeface="Symbol"/>
            </a:endParaRPr>
          </a:p>
          <a:p>
            <a:pPr marL="342900" indent="-342900" algn="just">
              <a:buFont typeface="Wingdings" pitchFamily="2" charset="2"/>
              <a:buChar char="q"/>
            </a:pPr>
            <a:r>
              <a:rPr lang="en-US" sz="2000" dirty="0" err="1" smtClean="0">
                <a:latin typeface="Arial" pitchFamily="34" charset="0"/>
                <a:cs typeface="Arial" pitchFamily="34" charset="0"/>
                <a:sym typeface="Symbol"/>
              </a:rPr>
              <a:t>Tính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tốc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lắng</a:t>
            </a:r>
            <a:endParaRPr lang="en-US" sz="2000" dirty="0" smtClean="0">
              <a:latin typeface="Arial" pitchFamily="34" charset="0"/>
              <a:cs typeface="Arial" pitchFamily="34" charset="0"/>
              <a:sym typeface="Symbol"/>
            </a:endParaRPr>
          </a:p>
          <a:p>
            <a:pPr marL="342900" indent="-342900" algn="just">
              <a:buFont typeface="Wingdings" pitchFamily="2" charset="2"/>
              <a:buChar char="q"/>
            </a:pPr>
            <a:r>
              <a:rPr lang="en-US" sz="2000" dirty="0" err="1" smtClean="0">
                <a:latin typeface="Arial" pitchFamily="34" charset="0"/>
                <a:cs typeface="Arial" pitchFamily="34" charset="0"/>
                <a:sym typeface="Symbol"/>
              </a:rPr>
              <a:t>Tính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thể</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tích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phần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làm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việc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p>
          <a:p>
            <a:pPr marL="342900" indent="-342900" algn="just">
              <a:buFont typeface="Wingdings" pitchFamily="2" charset="2"/>
              <a:buChar char="q"/>
            </a:pPr>
            <a:r>
              <a:rPr lang="en-US" sz="2000" dirty="0" smtClean="0">
                <a:latin typeface="Arial" pitchFamily="34" charset="0"/>
                <a:cs typeface="Arial" pitchFamily="34" charset="0"/>
                <a:sym typeface="Symbol"/>
              </a:rPr>
              <a:t>cyclone: </a:t>
            </a:r>
          </a:p>
          <a:p>
            <a:pPr algn="just"/>
            <a:endParaRPr lang="en-US" sz="2000" dirty="0">
              <a:latin typeface="Arial" pitchFamily="34" charset="0"/>
              <a:cs typeface="Arial" pitchFamily="34" charset="0"/>
              <a:sym typeface="Symbol"/>
            </a:endParaRPr>
          </a:p>
          <a:p>
            <a:pPr marL="342900" indent="-342900" algn="just">
              <a:buFont typeface="Wingdings" pitchFamily="2" charset="2"/>
              <a:buChar char="q"/>
            </a:pPr>
            <a:r>
              <a:rPr lang="en-US" sz="2000" dirty="0" err="1" smtClean="0">
                <a:latin typeface="Arial" pitchFamily="34" charset="0"/>
                <a:cs typeface="Arial" pitchFamily="34" charset="0"/>
                <a:sym typeface="Symbol"/>
              </a:rPr>
              <a:t>Chiều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cao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vỏ</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a:t>
            </a:r>
            <a:r>
              <a:rPr lang="en-US" sz="2000" dirty="0" smtClean="0">
                <a:latin typeface="Arial" pitchFamily="34" charset="0"/>
                <a:cs typeface="Arial" pitchFamily="34" charset="0"/>
                <a:sym typeface="Symbol"/>
              </a:rPr>
              <a:t> cyclone:</a:t>
            </a:r>
          </a:p>
          <a:p>
            <a:pPr algn="just"/>
            <a:endParaRPr lang="en-US" sz="2000" dirty="0">
              <a:latin typeface="Arial" pitchFamily="34" charset="0"/>
              <a:cs typeface="Arial" pitchFamily="34" charset="0"/>
              <a:sym typeface="Symbol"/>
            </a:endParaRPr>
          </a:p>
          <a:p>
            <a:pPr algn="just"/>
            <a:endParaRPr lang="en-US" sz="2000" dirty="0" smtClean="0">
              <a:latin typeface="Arial" pitchFamily="34" charset="0"/>
              <a:cs typeface="Arial" pitchFamily="34" charset="0"/>
              <a:sym typeface="Symbol"/>
            </a:endParaRPr>
          </a:p>
          <a:p>
            <a:pPr algn="just"/>
            <a:endParaRPr lang="en-US" sz="2000" dirty="0">
              <a:latin typeface="Arial" pitchFamily="34" charset="0"/>
              <a:cs typeface="Arial" pitchFamily="34" charset="0"/>
              <a:sym typeface="Symbol"/>
            </a:endParaRPr>
          </a:p>
          <a:p>
            <a:pPr algn="just"/>
            <a:r>
              <a:rPr lang="en-US" sz="2000" dirty="0" smtClean="0">
                <a:latin typeface="Arial" pitchFamily="34" charset="0"/>
                <a:cs typeface="Arial" pitchFamily="34" charset="0"/>
                <a:sym typeface="Symbol"/>
              </a:rPr>
              <a:t>K = 1,25: </a:t>
            </a:r>
            <a:r>
              <a:rPr lang="en-US" sz="2000" dirty="0" err="1" smtClean="0">
                <a:latin typeface="Arial" pitchFamily="34" charset="0"/>
                <a:cs typeface="Arial" pitchFamily="34" charset="0"/>
                <a:sym typeface="Symbol"/>
              </a:rPr>
              <a:t>hệ</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số</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dự</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trữ</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chiều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cao</a:t>
            </a:r>
            <a:endParaRPr lang="en-US" sz="2000" dirty="0" smtClean="0">
              <a:latin typeface="Arial" pitchFamily="34" charset="0"/>
              <a:cs typeface="Arial" pitchFamily="34" charset="0"/>
              <a:sym typeface="Symbol"/>
            </a:endParaRPr>
          </a:p>
          <a:p>
            <a:pPr marL="342900" indent="-342900" algn="just">
              <a:buFont typeface="Wingdings" pitchFamily="2" charset="2"/>
              <a:buChar char="q"/>
            </a:pPr>
            <a:r>
              <a:rPr lang="en-US" sz="2000" dirty="0" err="1" smtClean="0">
                <a:latin typeface="Arial" pitchFamily="34" charset="0"/>
                <a:cs typeface="Arial" pitchFamily="34" charset="0"/>
                <a:sym typeface="Symbol"/>
              </a:rPr>
              <a:t>Kiểm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bề</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mặt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lắng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bán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kính</a:t>
            </a:r>
            <a:r>
              <a:rPr lang="en-US" sz="2000" dirty="0" smtClean="0">
                <a:latin typeface="Arial" pitchFamily="34" charset="0"/>
                <a:cs typeface="Arial" pitchFamily="34" charset="0"/>
                <a:sym typeface="Symbol"/>
              </a:rPr>
              <a:t> </a:t>
            </a:r>
          </a:p>
          <a:p>
            <a:pPr algn="just"/>
            <a:r>
              <a:rPr lang="en-US" sz="2000" dirty="0" err="1" smtClean="0">
                <a:latin typeface="Arial" pitchFamily="34" charset="0"/>
                <a:cs typeface="Arial" pitchFamily="34" charset="0"/>
                <a:sym typeface="Symbol"/>
              </a:rPr>
              <a:t>vỏ</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a:t>
            </a:r>
            <a:endParaRPr lang="en-US" sz="2000" dirty="0" smtClean="0">
              <a:latin typeface="Arial" pitchFamily="34" charset="0"/>
              <a:cs typeface="Arial" pitchFamily="34" charset="0"/>
              <a:sym typeface="Symbol"/>
            </a:endParaRPr>
          </a:p>
          <a:p>
            <a:pPr marL="342900" indent="-342900" algn="just">
              <a:buFont typeface="Wingdings" pitchFamily="2" charset="2"/>
              <a:buChar char="q"/>
            </a:pPr>
            <a:r>
              <a:rPr lang="en-US" sz="2000" dirty="0" err="1" smtClean="0">
                <a:latin typeface="Arial" pitchFamily="34" charset="0"/>
                <a:cs typeface="Arial" pitchFamily="34" charset="0"/>
                <a:sym typeface="Symbol"/>
              </a:rPr>
              <a:t>Chiều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cao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phần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nón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chứa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cặn</a:t>
            </a:r>
            <a:r>
              <a:rPr lang="en-US" sz="2000" dirty="0" smtClean="0">
                <a:latin typeface="Arial" pitchFamily="34" charset="0"/>
                <a:cs typeface="Arial" pitchFamily="34" charset="0"/>
                <a:sym typeface="Symbol"/>
              </a:rPr>
              <a:t>:</a:t>
            </a:r>
          </a:p>
          <a:p>
            <a:pPr algn="just"/>
            <a:endParaRPr lang="en-US" sz="2000" dirty="0">
              <a:latin typeface="Arial" pitchFamily="34" charset="0"/>
              <a:cs typeface="Arial" pitchFamily="34" charset="0"/>
              <a:sym typeface="Symbol"/>
            </a:endParaRPr>
          </a:p>
          <a:p>
            <a:pPr algn="just"/>
            <a:r>
              <a:rPr lang="en-US" sz="2000" dirty="0">
                <a:latin typeface="Arial" pitchFamily="34" charset="0"/>
                <a:cs typeface="Arial" pitchFamily="34" charset="0"/>
                <a:sym typeface="Symbol"/>
              </a:rPr>
              <a:t> </a:t>
            </a:r>
            <a:r>
              <a:rPr lang="en-US" sz="2000" dirty="0" smtClean="0">
                <a:latin typeface="Arial" pitchFamily="34" charset="0"/>
                <a:cs typeface="Arial" pitchFamily="34" charset="0"/>
                <a:sym typeface="Symbol"/>
              </a:rPr>
              <a:t>                                  		;d</a:t>
            </a:r>
            <a:r>
              <a:rPr lang="en-US" sz="2000" baseline="-25000" dirty="0" smtClean="0">
                <a:latin typeface="Arial" pitchFamily="34" charset="0"/>
                <a:cs typeface="Arial" pitchFamily="34" charset="0"/>
                <a:sym typeface="Symbol"/>
              </a:rPr>
              <a:t>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đường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kính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lỗ</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tháo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cặn</a:t>
            </a:r>
            <a:r>
              <a:rPr lang="en-US" sz="2000" dirty="0" smtClean="0">
                <a:latin typeface="Arial" pitchFamily="34" charset="0"/>
                <a:cs typeface="Arial" pitchFamily="34" charset="0"/>
                <a:sym typeface="Symbol"/>
              </a:rPr>
              <a:t>, </a:t>
            </a:r>
          </a:p>
          <a:p>
            <a:pPr algn="just"/>
            <a:r>
              <a:rPr lang="en-US" sz="2000" dirty="0">
                <a:latin typeface="Arial" pitchFamily="34" charset="0"/>
                <a:cs typeface="Arial" pitchFamily="34" charset="0"/>
                <a:sym typeface="Symbol"/>
              </a:rPr>
              <a:t>	</a:t>
            </a:r>
            <a:r>
              <a:rPr lang="en-US" sz="2000" dirty="0" smtClean="0">
                <a:latin typeface="Arial" pitchFamily="34" charset="0"/>
                <a:cs typeface="Arial" pitchFamily="34" charset="0"/>
                <a:sym typeface="Symbol"/>
              </a:rPr>
              <a:t>			 = 50</a:t>
            </a:r>
            <a:r>
              <a:rPr lang="en-US" sz="2000" baseline="30000" dirty="0" smtClean="0">
                <a:latin typeface="Arial" pitchFamily="34" charset="0"/>
                <a:cs typeface="Arial" pitchFamily="34" charset="0"/>
                <a:sym typeface="Symbol"/>
              </a:rPr>
              <a:t>o</a:t>
            </a:r>
            <a:r>
              <a:rPr lang="en-US" sz="2000" dirty="0" smtClean="0">
                <a:latin typeface="Arial" pitchFamily="34" charset="0"/>
                <a:cs typeface="Arial" pitchFamily="34" charset="0"/>
                <a:sym typeface="Symbol"/>
              </a:rPr>
              <a:t>÷60</a:t>
            </a:r>
            <a:r>
              <a:rPr lang="en-US" sz="2000" baseline="30000" dirty="0" smtClean="0">
                <a:latin typeface="Arial" pitchFamily="34" charset="0"/>
                <a:cs typeface="Arial" pitchFamily="34" charset="0"/>
                <a:sym typeface="Symbol"/>
              </a:rPr>
              <a:t>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góc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nghiêng</a:t>
            </a:r>
            <a:r>
              <a:rPr lang="en-US" sz="2000" dirty="0" smtClean="0">
                <a:latin typeface="Arial" pitchFamily="34" charset="0"/>
                <a:cs typeface="Arial" pitchFamily="34" charset="0"/>
                <a:sym typeface="Symbol"/>
              </a:rPr>
              <a:t> ở </a:t>
            </a:r>
            <a:r>
              <a:rPr lang="en-US" sz="2000" dirty="0" err="1" smtClean="0">
                <a:latin typeface="Arial" pitchFamily="34" charset="0"/>
                <a:cs typeface="Arial" pitchFamily="34" charset="0"/>
                <a:sym typeface="Symbol"/>
              </a:rPr>
              <a:t>nón</a:t>
            </a:r>
            <a:endParaRPr lang="en-US" sz="2000" dirty="0" smtClean="0">
              <a:latin typeface="Arial" pitchFamily="34" charset="0"/>
              <a:cs typeface="Arial" pitchFamily="34" charset="0"/>
              <a:sym typeface="Symbol"/>
            </a:endParaRPr>
          </a:p>
          <a:p>
            <a:pPr algn="just"/>
            <a:endParaRPr lang="en-US" sz="2000" dirty="0" smtClean="0">
              <a:latin typeface="Arial" pitchFamily="34" charset="0"/>
              <a:cs typeface="Arial" pitchFamily="34" charset="0"/>
              <a:sym typeface="Symbol"/>
            </a:endParaRPr>
          </a:p>
        </p:txBody>
      </p:sp>
      <p:pic>
        <p:nvPicPr>
          <p:cNvPr id="35842" name="Picture 2" descr="http://dainhanhoa.com/ckfinder/userfiles/images/DSC034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400" y="1524000"/>
            <a:ext cx="4775200" cy="3581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p:cNvGraphicFramePr>
            <a:graphicFrameLocks noChangeAspect="1"/>
          </p:cNvGraphicFramePr>
          <p:nvPr>
            <p:extLst>
              <p:ext uri="{D42A27DB-BD31-4B8C-83A1-F6EECF244321}">
                <p14:modId xmlns:p14="http://schemas.microsoft.com/office/powerpoint/2010/main" val="2027909444"/>
              </p:ext>
            </p:extLst>
          </p:nvPr>
        </p:nvGraphicFramePr>
        <p:xfrm>
          <a:off x="1555750" y="2438400"/>
          <a:ext cx="1416050" cy="488950"/>
        </p:xfrm>
        <a:graphic>
          <a:graphicData uri="http://schemas.openxmlformats.org/presentationml/2006/ole">
            <mc:AlternateContent xmlns:mc="http://schemas.openxmlformats.org/markup-compatibility/2006">
              <mc:Choice xmlns:v="urn:schemas-microsoft-com:vml" Requires="v">
                <p:oleObj spid="_x0000_s36181" name="Equation" r:id="rId4" imgW="698500" imgH="241300" progId="Equation.3">
                  <p:embed/>
                </p:oleObj>
              </mc:Choice>
              <mc:Fallback>
                <p:oleObj name="Equation" r:id="rId4" imgW="698500" imgH="241300" progId="Equation.3">
                  <p:embed/>
                  <p:pic>
                    <p:nvPicPr>
                      <p:cNvPr id="0" name="Picture 3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0" y="2438400"/>
                        <a:ext cx="14160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888982005"/>
              </p:ext>
            </p:extLst>
          </p:nvPr>
        </p:nvGraphicFramePr>
        <p:xfrm>
          <a:off x="847725" y="3316287"/>
          <a:ext cx="2008188" cy="874713"/>
        </p:xfrm>
        <a:graphic>
          <a:graphicData uri="http://schemas.openxmlformats.org/presentationml/2006/ole">
            <mc:AlternateContent xmlns:mc="http://schemas.openxmlformats.org/markup-compatibility/2006">
              <mc:Choice xmlns:v="urn:schemas-microsoft-com:vml" Requires="v">
                <p:oleObj spid="_x0000_s36182" name="Equation" r:id="rId6" imgW="990170" imgH="431613" progId="Equation.3">
                  <p:embed/>
                </p:oleObj>
              </mc:Choice>
              <mc:Fallback>
                <p:oleObj name="Equation" r:id="rId6" imgW="990170" imgH="431613" progId="Equation.3">
                  <p:embed/>
                  <p:pic>
                    <p:nvPicPr>
                      <p:cNvPr id="0" name="Picture 3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7725" y="3316287"/>
                        <a:ext cx="2008188"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354059610"/>
              </p:ext>
            </p:extLst>
          </p:nvPr>
        </p:nvGraphicFramePr>
        <p:xfrm>
          <a:off x="838200" y="5480050"/>
          <a:ext cx="2497138" cy="874713"/>
        </p:xfrm>
        <a:graphic>
          <a:graphicData uri="http://schemas.openxmlformats.org/presentationml/2006/ole">
            <mc:AlternateContent xmlns:mc="http://schemas.openxmlformats.org/markup-compatibility/2006">
              <mc:Choice xmlns:v="urn:schemas-microsoft-com:vml" Requires="v">
                <p:oleObj spid="_x0000_s36183" name="Equation" r:id="rId8" imgW="1231366" imgH="431613" progId="Equation.3">
                  <p:embed/>
                </p:oleObj>
              </mc:Choice>
              <mc:Fallback>
                <p:oleObj name="Equation" r:id="rId8" imgW="1231366" imgH="431613" progId="Equation.3">
                  <p:embed/>
                  <p:pic>
                    <p:nvPicPr>
                      <p:cNvPr id="0" name="Picture 3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5480050"/>
                        <a:ext cx="2497138"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13"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51</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80825036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5016758"/>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hệ</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bụi</a:t>
            </a:r>
            <a:r>
              <a:rPr lang="en-US" sz="2400" b="1" dirty="0" smtClean="0">
                <a:solidFill>
                  <a:srgbClr val="FF0066"/>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Các</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bước</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tính</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thiết</a:t>
            </a:r>
            <a:r>
              <a:rPr lang="en-US" sz="2400" b="1" dirty="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kế</a:t>
            </a:r>
            <a:r>
              <a:rPr lang="en-US" sz="2400" b="1" dirty="0">
                <a:solidFill>
                  <a:srgbClr val="0070C0"/>
                </a:solidFill>
                <a:latin typeface="Arial" pitchFamily="34" charset="0"/>
                <a:cs typeface="Arial" pitchFamily="34" charset="0"/>
              </a:rPr>
              <a:t> </a:t>
            </a:r>
            <a:endParaRPr lang="en-US" sz="2400" b="1" dirty="0" smtClean="0">
              <a:solidFill>
                <a:srgbClr val="0070C0"/>
              </a:solidFill>
              <a:latin typeface="Arial" pitchFamily="34" charset="0"/>
              <a:cs typeface="Arial" pitchFamily="34" charset="0"/>
            </a:endParaRPr>
          </a:p>
          <a:p>
            <a:pPr marL="342900" indent="-342900" algn="just">
              <a:buFont typeface="Wingdings" pitchFamily="2" charset="2"/>
              <a:buChar char="q"/>
            </a:pP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 quay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dòng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hỗn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hợp</a:t>
            </a:r>
            <a:endParaRPr lang="en-US" sz="2400" dirty="0" smtClean="0">
              <a:latin typeface="Arial" pitchFamily="34" charset="0"/>
              <a:cs typeface="Arial" pitchFamily="34" charset="0"/>
            </a:endParaRPr>
          </a:p>
          <a:p>
            <a:pPr marL="342900" indent="-342900" algn="just">
              <a:buFont typeface="Wingdings" pitchFamily="2" charset="2"/>
              <a:buChar char="q"/>
            </a:pPr>
            <a:r>
              <a:rPr lang="en-US" sz="2400" dirty="0" err="1" smtClean="0">
                <a:latin typeface="Arial" pitchFamily="34" charset="0"/>
                <a:cs typeface="Arial" pitchFamily="34" charset="0"/>
              </a:rPr>
              <a:t>Xác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yếu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ly</a:t>
            </a:r>
            <a:endParaRPr lang="en-US" sz="2400" dirty="0" smtClean="0">
              <a:latin typeface="Arial" pitchFamily="34" charset="0"/>
              <a:cs typeface="Arial" pitchFamily="34" charset="0"/>
            </a:endParaRPr>
          </a:p>
          <a:p>
            <a:pPr algn="just"/>
            <a:endParaRPr lang="en-US" sz="2000" dirty="0">
              <a:latin typeface="Arial" pitchFamily="34" charset="0"/>
              <a:cs typeface="Arial" pitchFamily="34" charset="0"/>
            </a:endParaRPr>
          </a:p>
          <a:p>
            <a:pPr algn="just"/>
            <a:endParaRPr lang="en-US" sz="2000" dirty="0" smtClean="0">
              <a:latin typeface="Arial" pitchFamily="34" charset="0"/>
              <a:cs typeface="Arial" pitchFamily="34" charset="0"/>
            </a:endParaRPr>
          </a:p>
          <a:p>
            <a:pPr algn="just"/>
            <a:endParaRPr lang="en-US" sz="2000" dirty="0">
              <a:latin typeface="Arial" pitchFamily="34" charset="0"/>
              <a:cs typeface="Arial" pitchFamily="34" charset="0"/>
            </a:endParaRPr>
          </a:p>
          <a:p>
            <a:pPr marL="342900" indent="-342900" algn="just">
              <a:buFont typeface="Wingdings" pitchFamily="2" charset="2"/>
              <a:buChar char="q"/>
            </a:pPr>
            <a:r>
              <a:rPr lang="en-US" sz="2400" dirty="0" err="1" smtClean="0">
                <a:latin typeface="Arial" pitchFamily="34" charset="0"/>
                <a:cs typeface="Arial" pitchFamily="34" charset="0"/>
              </a:rPr>
              <a:t>Kiểm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chế</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kích</a:t>
            </a:r>
            <a:r>
              <a:rPr lang="en-US" sz="2400" dirty="0" smtClean="0">
                <a:latin typeface="Arial" pitchFamily="34" charset="0"/>
                <a:cs typeface="Arial" pitchFamily="34" charset="0"/>
              </a:rPr>
              <a:t> </a:t>
            </a:r>
          </a:p>
          <a:p>
            <a:pPr algn="just"/>
            <a:r>
              <a:rPr lang="en-US" sz="2400" dirty="0">
                <a:latin typeface="Arial" pitchFamily="34" charset="0"/>
                <a:cs typeface="Arial" pitchFamily="34" charset="0"/>
              </a:rPr>
              <a:t> </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thước</a:t>
            </a:r>
            <a:r>
              <a:rPr lang="en-US" sz="2400" dirty="0" smtClean="0">
                <a:latin typeface="Arial" pitchFamily="34" charset="0"/>
                <a:cs typeface="Arial" pitchFamily="34" charset="0"/>
              </a:rPr>
              <a:t> hat </a:t>
            </a:r>
            <a:r>
              <a:rPr lang="en-US" sz="2400" dirty="0" smtClean="0">
                <a:latin typeface="Arial" pitchFamily="34" charset="0"/>
                <a:cs typeface="Arial" pitchFamily="34" charset="0"/>
                <a:sym typeface="Wingdings" pitchFamily="2" charset="2"/>
              </a:rPr>
              <a:t></a:t>
            </a:r>
            <a:r>
              <a:rPr lang="en-US" sz="2400" dirty="0" err="1" smtClean="0">
                <a:latin typeface="Arial" pitchFamily="34" charset="0"/>
                <a:cs typeface="Arial" pitchFamily="34" charset="0"/>
                <a:sym typeface="Wingdings" pitchFamily="2" charset="2"/>
              </a:rPr>
              <a:t>nồng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độ</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phân</a:t>
            </a:r>
            <a:r>
              <a:rPr lang="en-US" sz="2400" dirty="0" smtClean="0">
                <a:latin typeface="Arial" pitchFamily="34" charset="0"/>
                <a:cs typeface="Arial" pitchFamily="34" charset="0"/>
                <a:sym typeface="Wingdings" pitchFamily="2" charset="2"/>
              </a:rPr>
              <a:t> </a:t>
            </a:r>
          </a:p>
          <a:p>
            <a:pPr algn="just"/>
            <a:r>
              <a:rPr lang="en-US" sz="2400" dirty="0">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tán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bụi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trong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khí</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sạch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khỏi</a:t>
            </a:r>
            <a:r>
              <a:rPr lang="en-US" sz="2400" dirty="0" smtClean="0">
                <a:latin typeface="Arial" pitchFamily="34" charset="0"/>
                <a:cs typeface="Arial" pitchFamily="34" charset="0"/>
                <a:sym typeface="Wingdings" pitchFamily="2" charset="2"/>
              </a:rPr>
              <a:t> </a:t>
            </a:r>
          </a:p>
          <a:p>
            <a:pPr algn="just"/>
            <a:r>
              <a:rPr lang="en-US" sz="2400" dirty="0">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ống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tâm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x</a:t>
            </a:r>
            <a:r>
              <a:rPr lang="en-US" sz="2400" baseline="-25000" dirty="0" err="1" smtClean="0">
                <a:latin typeface="Arial" pitchFamily="34" charset="0"/>
                <a:cs typeface="Arial" pitchFamily="34" charset="0"/>
                <a:sym typeface="Wingdings" pitchFamily="2" charset="2"/>
              </a:rPr>
              <a:t>p</a:t>
            </a:r>
            <a:endParaRPr lang="en-US" sz="2400" baseline="-25000" dirty="0" smtClean="0">
              <a:latin typeface="Arial" pitchFamily="34" charset="0"/>
              <a:cs typeface="Arial" pitchFamily="34" charset="0"/>
              <a:sym typeface="Wingdings" pitchFamily="2" charset="2"/>
            </a:endParaRPr>
          </a:p>
          <a:p>
            <a:pPr marL="342900" indent="-342900" algn="just">
              <a:buFont typeface="Wingdings" pitchFamily="2" charset="2"/>
              <a:buChar char="q"/>
            </a:pPr>
            <a:r>
              <a:rPr lang="en-US" sz="2400" dirty="0" err="1" smtClean="0">
                <a:latin typeface="Arial" pitchFamily="34" charset="0"/>
                <a:cs typeface="Arial" pitchFamily="34" charset="0"/>
                <a:sym typeface="Wingdings" pitchFamily="2" charset="2"/>
              </a:rPr>
              <a:t>Tính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cyclone</a:t>
            </a:r>
          </a:p>
          <a:p>
            <a:pPr marL="342900" indent="-342900" algn="just">
              <a:buFont typeface="Wingdings" pitchFamily="2" charset="2"/>
              <a:buChar char="q"/>
            </a:pPr>
            <a:r>
              <a:rPr lang="en-US" sz="2400" dirty="0" err="1" smtClean="0">
                <a:latin typeface="Arial" pitchFamily="34" charset="0"/>
                <a:cs typeface="Arial" pitchFamily="34" charset="0"/>
                <a:sym typeface="Wingdings" pitchFamily="2" charset="2"/>
              </a:rPr>
              <a:t>Tính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vận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tốc</a:t>
            </a:r>
            <a:r>
              <a:rPr lang="en-US" sz="2400" dirty="0" smtClean="0">
                <a:latin typeface="Arial" pitchFamily="34" charset="0"/>
                <a:cs typeface="Arial" pitchFamily="34" charset="0"/>
                <a:sym typeface="Wingdings" pitchFamily="2" charset="2"/>
              </a:rPr>
              <a:t> qui </a:t>
            </a:r>
            <a:r>
              <a:rPr lang="en-US" sz="2400" dirty="0" err="1" smtClean="0">
                <a:latin typeface="Arial" pitchFamily="34" charset="0"/>
                <a:cs typeface="Arial" pitchFamily="34" charset="0"/>
                <a:sym typeface="Wingdings" pitchFamily="2" charset="2"/>
              </a:rPr>
              <a:t>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và</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trở</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lực</a:t>
            </a:r>
            <a:r>
              <a:rPr lang="en-US" sz="2400" dirty="0" smtClean="0">
                <a:latin typeface="Arial" pitchFamily="34" charset="0"/>
                <a:cs typeface="Arial" pitchFamily="34" charset="0"/>
                <a:sym typeface="Wingdings" pitchFamily="2" charset="2"/>
              </a:rPr>
              <a:t> </a:t>
            </a:r>
          </a:p>
          <a:p>
            <a:pPr algn="just"/>
            <a:r>
              <a:rPr lang="en-US" sz="2400" dirty="0">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cyclone</a:t>
            </a:r>
          </a:p>
          <a:p>
            <a:pPr algn="just"/>
            <a:endParaRPr lang="en-US" sz="2000" dirty="0">
              <a:latin typeface="Arial" pitchFamily="34" charset="0"/>
              <a:cs typeface="Arial"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2956329864"/>
              </p:ext>
            </p:extLst>
          </p:nvPr>
        </p:nvGraphicFramePr>
        <p:xfrm>
          <a:off x="1009650" y="1689100"/>
          <a:ext cx="2419350" cy="977900"/>
        </p:xfrm>
        <a:graphic>
          <a:graphicData uri="http://schemas.openxmlformats.org/presentationml/2006/ole">
            <mc:AlternateContent xmlns:mc="http://schemas.openxmlformats.org/markup-compatibility/2006">
              <mc:Choice xmlns:v="urn:schemas-microsoft-com:vml" Requires="v">
                <p:oleObj spid="_x0000_s36980" name="Equation" r:id="rId3" imgW="1193800" imgH="482600" progId="Equation.3">
                  <p:embed/>
                </p:oleObj>
              </mc:Choice>
              <mc:Fallback>
                <p:oleObj name="Equation" r:id="rId3" imgW="1193800" imgH="482600" progId="Equation.3">
                  <p:embed/>
                  <p:pic>
                    <p:nvPicPr>
                      <p:cNvPr id="0" name="Picture 1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50" y="1689100"/>
                        <a:ext cx="2419350"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6866" name="Picture 2" descr="HỆ THỐNG XỬ LÝ BỤI CYCLO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1371600"/>
            <a:ext cx="4267200" cy="413918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52</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9617695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7200"/>
            <a:ext cx="9144000" cy="6678751"/>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hệ</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bụi</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Chọn</a:t>
            </a:r>
            <a:r>
              <a:rPr lang="en-US" sz="2400" b="1" dirty="0" smtClean="0">
                <a:solidFill>
                  <a:srgbClr val="0070C0"/>
                </a:solidFill>
                <a:latin typeface="Arial" pitchFamily="34" charset="0"/>
                <a:cs typeface="Arial" pitchFamily="34" charset="0"/>
              </a:rPr>
              <a:t> cyclone</a:t>
            </a:r>
          </a:p>
          <a:p>
            <a:pPr marL="342900" indent="-342900" algn="just">
              <a:buFont typeface="Wingdings" pitchFamily="2" charset="2"/>
              <a:buChar char="q"/>
            </a:pPr>
            <a:r>
              <a:rPr lang="en-US" sz="2400" dirty="0" smtClean="0">
                <a:latin typeface="Arial" pitchFamily="34" charset="0"/>
                <a:cs typeface="Arial" pitchFamily="34" charset="0"/>
              </a:rPr>
              <a:t>Cyclone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loại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thiết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tiêu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chuẩn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hóa</a:t>
            </a:r>
            <a:r>
              <a:rPr lang="en-US" sz="2400" dirty="0" smtClean="0">
                <a:latin typeface="Arial" pitchFamily="34" charset="0"/>
                <a:cs typeface="Arial" pitchFamily="34" charset="0"/>
              </a:rPr>
              <a:t>. </a:t>
            </a:r>
          </a:p>
          <a:p>
            <a:pPr marL="342900" indent="-342900" algn="just">
              <a:buFont typeface="Wingdings" pitchFamily="2" charset="2"/>
              <a:buChar char="q"/>
            </a:pPr>
            <a:r>
              <a:rPr lang="en-US" sz="2400" dirty="0" smtClean="0">
                <a:latin typeface="Arial" pitchFamily="34" charset="0"/>
                <a:cs typeface="Arial" pitchFamily="34" charset="0"/>
              </a:rPr>
              <a:t>Cho </a:t>
            </a:r>
            <a:r>
              <a:rPr lang="en-US" sz="2400" dirty="0" err="1" smtClean="0">
                <a:latin typeface="Arial" pitchFamily="34" charset="0"/>
                <a:cs typeface="Arial" pitchFamily="34" charset="0"/>
              </a:rPr>
              <a:t>trước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tỉ</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Symbol"/>
              </a:rPr>
              <a:t>p/</a:t>
            </a:r>
            <a:r>
              <a:rPr lang="en-US" sz="2400" baseline="-25000" dirty="0" smtClean="0">
                <a:latin typeface="Arial" pitchFamily="34" charset="0"/>
                <a:cs typeface="Arial" pitchFamily="34" charset="0"/>
                <a:sym typeface="Symbol"/>
              </a:rPr>
              <a:t>f</a:t>
            </a:r>
            <a:r>
              <a:rPr lang="en-US" sz="2400" dirty="0" smtClean="0">
                <a:latin typeface="Arial" pitchFamily="34" charset="0"/>
                <a:cs typeface="Arial" pitchFamily="34" charset="0"/>
                <a:sym typeface="Symbol"/>
              </a:rPr>
              <a:t> = 350÷750;  = 60÷180</a:t>
            </a:r>
          </a:p>
          <a:p>
            <a:pPr marL="342900" indent="-342900" algn="just">
              <a:buFont typeface="Wingdings" pitchFamily="2" charset="2"/>
              <a:buChar char="q"/>
            </a:pPr>
            <a:r>
              <a:rPr lang="en-US" sz="2400" dirty="0" err="1" smtClean="0">
                <a:latin typeface="Arial" pitchFamily="34" charset="0"/>
                <a:cs typeface="Arial" pitchFamily="34" charset="0"/>
                <a:sym typeface="Symbol"/>
              </a:rPr>
              <a:t>Tính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qui </a:t>
            </a:r>
            <a:r>
              <a:rPr lang="en-US" sz="2400" dirty="0" err="1" smtClean="0">
                <a:latin typeface="Arial" pitchFamily="34" charset="0"/>
                <a:cs typeface="Arial" pitchFamily="34" charset="0"/>
                <a:sym typeface="Symbol"/>
              </a:rPr>
              <a:t>ước</a:t>
            </a:r>
            <a:endParaRPr lang="en-US" sz="2400" dirty="0" smtClean="0">
              <a:latin typeface="Arial" pitchFamily="34" charset="0"/>
              <a:cs typeface="Arial" pitchFamily="34" charset="0"/>
              <a:sym typeface="Symbol"/>
            </a:endParaRPr>
          </a:p>
          <a:p>
            <a:pPr marL="342900" indent="-342900" algn="just">
              <a:buFont typeface="Wingdings" pitchFamily="2" charset="2"/>
              <a:buChar char="q"/>
            </a:pPr>
            <a:endParaRPr lang="en-US" sz="2400" dirty="0">
              <a:latin typeface="Arial" pitchFamily="34" charset="0"/>
              <a:cs typeface="Arial" pitchFamily="34" charset="0"/>
              <a:sym typeface="Symbol"/>
            </a:endParaRPr>
          </a:p>
          <a:p>
            <a:pPr marL="342900" indent="-342900" algn="just">
              <a:buFont typeface="Wingdings" pitchFamily="2" charset="2"/>
              <a:buChar char="q"/>
            </a:pPr>
            <a:endParaRPr lang="en-US" sz="2400" dirty="0" smtClean="0">
              <a:latin typeface="Arial" pitchFamily="34" charset="0"/>
              <a:cs typeface="Arial" pitchFamily="34" charset="0"/>
              <a:sym typeface="Symbol"/>
            </a:endParaRPr>
          </a:p>
          <a:p>
            <a:pPr marL="342900" indent="-342900" algn="just">
              <a:buFont typeface="Wingdings" pitchFamily="2" charset="2"/>
              <a:buChar char="q"/>
            </a:pPr>
            <a:r>
              <a:rPr lang="en-US" sz="2400" dirty="0" err="1" smtClean="0">
                <a:latin typeface="Arial" pitchFamily="34" charset="0"/>
                <a:cs typeface="Arial" pitchFamily="34" charset="0"/>
                <a:sym typeface="Symbol"/>
              </a:rPr>
              <a:t>Tính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kính</a:t>
            </a:r>
            <a:r>
              <a:rPr lang="en-US" sz="2400" dirty="0" smtClean="0">
                <a:latin typeface="Arial" pitchFamily="34" charset="0"/>
                <a:cs typeface="Arial" pitchFamily="34" charset="0"/>
                <a:sym typeface="Symbol"/>
              </a:rPr>
              <a:t> cyclone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năng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cho</a:t>
            </a:r>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marL="342900" indent="-342900" algn="just">
              <a:buFont typeface="Wingdings" pitchFamily="2" charset="2"/>
              <a:buChar char="q"/>
            </a:pPr>
            <a:endParaRPr lang="en-US" sz="2400" dirty="0" smtClean="0">
              <a:latin typeface="Arial" pitchFamily="34" charset="0"/>
              <a:cs typeface="Arial" pitchFamily="34" charset="0"/>
              <a:sym typeface="Symbol"/>
            </a:endParaRPr>
          </a:p>
          <a:p>
            <a:pPr marL="342900" indent="-342900" algn="just">
              <a:buFont typeface="Wingdings" pitchFamily="2" charset="2"/>
              <a:buChar char="q"/>
            </a:pPr>
            <a:endParaRPr lang="en-US" sz="2400" dirty="0">
              <a:latin typeface="Arial" pitchFamily="34" charset="0"/>
              <a:cs typeface="Arial" pitchFamily="34" charset="0"/>
              <a:sym typeface="Symbol"/>
            </a:endParaRPr>
          </a:p>
          <a:p>
            <a:pPr marL="342900" indent="-342900" algn="just">
              <a:buFont typeface="Wingdings" pitchFamily="2" charset="2"/>
              <a:buChar char="q"/>
            </a:pPr>
            <a:r>
              <a:rPr lang="en-US" sz="2400" dirty="0" err="1" smtClean="0">
                <a:latin typeface="Arial" pitchFamily="34" charset="0"/>
                <a:cs typeface="Arial" pitchFamily="34" charset="0"/>
                <a:sym typeface="Symbol"/>
              </a:rPr>
              <a:t>Làm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tròn</a:t>
            </a:r>
            <a:r>
              <a:rPr lang="en-US" sz="2400" dirty="0" smtClean="0">
                <a:latin typeface="Arial" pitchFamily="34" charset="0"/>
                <a:cs typeface="Arial" pitchFamily="34" charset="0"/>
                <a:sym typeface="Symbol"/>
              </a:rPr>
              <a:t> D’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chọn</a:t>
            </a:r>
            <a:r>
              <a:rPr lang="en-US" sz="2400" dirty="0" smtClean="0">
                <a:latin typeface="Arial" pitchFamily="34" charset="0"/>
                <a:cs typeface="Arial" pitchFamily="34" charset="0"/>
                <a:sym typeface="Symbol"/>
              </a:rPr>
              <a:t>  D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catalogue </a:t>
            </a:r>
          </a:p>
          <a:p>
            <a:pPr marL="342900" indent="-342900" algn="just">
              <a:buFont typeface="Wingdings" pitchFamily="2" charset="2"/>
              <a:buChar char="q"/>
            </a:pPr>
            <a:r>
              <a:rPr lang="en-US" sz="2400" dirty="0" err="1" smtClean="0">
                <a:latin typeface="Arial" pitchFamily="34" charset="0"/>
                <a:cs typeface="Arial" pitchFamily="34" charset="0"/>
                <a:sym typeface="Symbol"/>
              </a:rPr>
              <a:t>Tính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qui </a:t>
            </a:r>
            <a:r>
              <a:rPr lang="en-US" sz="2400" dirty="0" err="1" smtClean="0">
                <a:latin typeface="Arial" pitchFamily="34" charset="0"/>
                <a:cs typeface="Arial" pitchFamily="34" charset="0"/>
                <a:sym typeface="Symbol"/>
              </a:rPr>
              <a:t>ước</a:t>
            </a:r>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marL="342900" indent="-342900" algn="just">
              <a:buFont typeface="Wingdings" pitchFamily="2" charset="2"/>
              <a:buChar char="q"/>
            </a:pPr>
            <a:endParaRPr lang="en-US" sz="2400" dirty="0" smtClean="0">
              <a:latin typeface="Arial" pitchFamily="34" charset="0"/>
              <a:cs typeface="Arial" pitchFamily="34" charset="0"/>
              <a:sym typeface="Symbol"/>
            </a:endParaRPr>
          </a:p>
          <a:p>
            <a:pPr marL="342900" indent="-342900" algn="just">
              <a:buFont typeface="Wingdings" pitchFamily="2" charset="2"/>
              <a:buChar char="q"/>
            </a:pPr>
            <a:r>
              <a:rPr lang="en-US" sz="2400" dirty="0" err="1" smtClean="0">
                <a:latin typeface="Arial" pitchFamily="34" charset="0"/>
                <a:cs typeface="Arial" pitchFamily="34" charset="0"/>
                <a:sym typeface="Symbol"/>
              </a:rPr>
              <a:t>Tính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kiểm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cyclone, </a:t>
            </a:r>
            <a:r>
              <a:rPr lang="en-US" sz="2400" dirty="0" err="1" smtClean="0">
                <a:latin typeface="Arial" pitchFamily="34" charset="0"/>
                <a:cs typeface="Arial" pitchFamily="34" charset="0"/>
                <a:sym typeface="Symbol"/>
              </a:rPr>
              <a:t>nếu</a:t>
            </a:r>
            <a:r>
              <a:rPr lang="en-US" sz="2400" dirty="0" smtClean="0">
                <a:latin typeface="Arial" pitchFamily="34" charset="0"/>
                <a:cs typeface="Arial" pitchFamily="34" charset="0"/>
                <a:sym typeface="Symbol"/>
              </a:rPr>
              <a:t> </a:t>
            </a:r>
            <a:r>
              <a:rPr lang="en-US" sz="2400" dirty="0">
                <a:latin typeface="Arial" pitchFamily="34" charset="0"/>
                <a:cs typeface="Arial" pitchFamily="34" charset="0"/>
                <a:sym typeface="Symbol"/>
              </a:rPr>
              <a:t></a:t>
            </a:r>
            <a:r>
              <a:rPr lang="en-US" sz="2400" dirty="0" smtClean="0">
                <a:latin typeface="Arial" pitchFamily="34" charset="0"/>
                <a:cs typeface="Arial" pitchFamily="34" charset="0"/>
                <a:sym typeface="Symbol"/>
              </a:rPr>
              <a:t>p </a:t>
            </a:r>
            <a:r>
              <a:rPr lang="en-US" sz="2400" dirty="0" err="1" smtClean="0">
                <a:latin typeface="Arial" pitchFamily="34" charset="0"/>
                <a:cs typeface="Arial" pitchFamily="34" charset="0"/>
                <a:sym typeface="Symbol"/>
              </a:rPr>
              <a:t>thuộc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khoảng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thì</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yêu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cầu</a:t>
            </a:r>
            <a:endParaRPr lang="en-US" sz="2400" dirty="0" smtClean="0">
              <a:latin typeface="Arial" pitchFamily="34" charset="0"/>
              <a:cs typeface="Arial" pitchFamily="34" charset="0"/>
              <a:sym typeface="Symbol"/>
            </a:endParaRPr>
          </a:p>
          <a:p>
            <a:pPr marL="342900" indent="-342900" algn="just">
              <a:buFont typeface="Wingdings" pitchFamily="2" charset="2"/>
              <a:buChar char="q"/>
            </a:pP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cyclone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catalogue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D.</a:t>
            </a:r>
          </a:p>
          <a:p>
            <a:pPr algn="just"/>
            <a:endParaRPr lang="en-US" sz="2000" dirty="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196462861"/>
              </p:ext>
            </p:extLst>
          </p:nvPr>
        </p:nvGraphicFramePr>
        <p:xfrm>
          <a:off x="4191000" y="1676400"/>
          <a:ext cx="3629025" cy="977900"/>
        </p:xfrm>
        <a:graphic>
          <a:graphicData uri="http://schemas.openxmlformats.org/presentationml/2006/ole">
            <mc:AlternateContent xmlns:mc="http://schemas.openxmlformats.org/markup-compatibility/2006">
              <mc:Choice xmlns:v="urn:schemas-microsoft-com:vml" Requires="v">
                <p:oleObj spid="_x0000_s38219" name="Equation" r:id="rId3" imgW="1790700" imgH="482600" progId="Equation.3">
                  <p:embed/>
                </p:oleObj>
              </mc:Choice>
              <mc:Fallback>
                <p:oleObj name="Equation" r:id="rId3" imgW="1790700" imgH="482600" progId="Equation.3">
                  <p:embed/>
                  <p:pic>
                    <p:nvPicPr>
                      <p:cNvPr id="0" name="Picture 3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1676400"/>
                        <a:ext cx="3629025" cy="977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25414033"/>
              </p:ext>
            </p:extLst>
          </p:nvPr>
        </p:nvGraphicFramePr>
        <p:xfrm>
          <a:off x="3271838" y="3084512"/>
          <a:ext cx="2366962" cy="1030288"/>
        </p:xfrm>
        <a:graphic>
          <a:graphicData uri="http://schemas.openxmlformats.org/presentationml/2006/ole">
            <mc:AlternateContent xmlns:mc="http://schemas.openxmlformats.org/markup-compatibility/2006">
              <mc:Choice xmlns:v="urn:schemas-microsoft-com:vml" Requires="v">
                <p:oleObj spid="_x0000_s38220" name="Equation" r:id="rId5" imgW="1168400" imgH="508000" progId="Equation.3">
                  <p:embed/>
                </p:oleObj>
              </mc:Choice>
              <mc:Fallback>
                <p:oleObj name="Equation" r:id="rId5" imgW="1168400" imgH="508000" progId="Equation.3">
                  <p:embed/>
                  <p:pic>
                    <p:nvPicPr>
                      <p:cNvPr id="0" name="Picture 3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1838" y="3084512"/>
                        <a:ext cx="2366962" cy="1030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42964452"/>
              </p:ext>
            </p:extLst>
          </p:nvPr>
        </p:nvGraphicFramePr>
        <p:xfrm>
          <a:off x="3505200" y="4713287"/>
          <a:ext cx="2187575" cy="925513"/>
        </p:xfrm>
        <a:graphic>
          <a:graphicData uri="http://schemas.openxmlformats.org/presentationml/2006/ole">
            <mc:AlternateContent xmlns:mc="http://schemas.openxmlformats.org/markup-compatibility/2006">
              <mc:Choice xmlns:v="urn:schemas-microsoft-com:vml" Requires="v">
                <p:oleObj spid="_x0000_s38221" name="Equation" r:id="rId7" imgW="1079500" imgH="457200" progId="Equation.3">
                  <p:embed/>
                </p:oleObj>
              </mc:Choice>
              <mc:Fallback>
                <p:oleObj name="Equation" r:id="rId7" imgW="1079500" imgH="457200" progId="Equation.3">
                  <p:embed/>
                  <p:pic>
                    <p:nvPicPr>
                      <p:cNvPr id="0" name="Picture 3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4713287"/>
                        <a:ext cx="2187575" cy="925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53</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07906855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52271"/>
            <a:ext cx="9144000" cy="769441"/>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hệ</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bụi</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Chọn</a:t>
            </a:r>
            <a:r>
              <a:rPr lang="en-US" sz="2400" b="1" dirty="0" smtClean="0">
                <a:solidFill>
                  <a:srgbClr val="0070C0"/>
                </a:solidFill>
                <a:latin typeface="Arial" pitchFamily="34" charset="0"/>
                <a:cs typeface="Arial" pitchFamily="34" charset="0"/>
              </a:rPr>
              <a:t> cyclone </a:t>
            </a:r>
            <a:r>
              <a:rPr lang="en-US" sz="2400" b="1" dirty="0" err="1" smtClean="0">
                <a:solidFill>
                  <a:srgbClr val="0070C0"/>
                </a:solidFill>
                <a:latin typeface="Arial" pitchFamily="34" charset="0"/>
                <a:cs typeface="Arial" pitchFamily="34" charset="0"/>
              </a:rPr>
              <a:t>theo</a:t>
            </a:r>
            <a:r>
              <a:rPr lang="en-US" sz="2400" b="1" dirty="0" smtClean="0">
                <a:solidFill>
                  <a:srgbClr val="0070C0"/>
                </a:solidFill>
                <a:latin typeface="Arial" pitchFamily="34" charset="0"/>
                <a:cs typeface="Arial" pitchFamily="34" charset="0"/>
              </a:rPr>
              <a:t> catalogue</a:t>
            </a:r>
          </a:p>
          <a:p>
            <a:pPr algn="just"/>
            <a:endParaRPr lang="en-US" sz="2000" dirty="0">
              <a:latin typeface="Arial" pitchFamily="34" charset="0"/>
              <a:cs typeface="Arial" pitchFamily="34" charset="0"/>
            </a:endParaRPr>
          </a:p>
        </p:txBody>
      </p:sp>
      <p:pic>
        <p:nvPicPr>
          <p:cNvPr id="4" name="Picture 5" descr="C:\Users\Satellite\Desktop\untitled.png"/>
          <p:cNvPicPr>
            <a:picLocks noChangeAspect="1" noChangeArrowheads="1"/>
          </p:cNvPicPr>
          <p:nvPr/>
        </p:nvPicPr>
        <p:blipFill rotWithShape="1">
          <a:blip r:embed="rId2">
            <a:extLst>
              <a:ext uri="{28A0092B-C50C-407E-A947-70E740481C1C}">
                <a14:useLocalDpi xmlns:a14="http://schemas.microsoft.com/office/drawing/2010/main" val="0"/>
              </a:ext>
            </a:extLst>
          </a:blip>
          <a:srcRect l="12223" r="13513"/>
          <a:stretch/>
        </p:blipFill>
        <p:spPr bwMode="auto">
          <a:xfrm>
            <a:off x="20782" y="1371600"/>
            <a:ext cx="2230582" cy="54864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http://dainhanhoa.com/ckfinder/userfiles/images/cyclone%20basi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252" y="1524000"/>
            <a:ext cx="6705600"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54</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57686020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7200"/>
            <a:ext cx="9144000" cy="2308324"/>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hệ</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bụi</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dạng</a:t>
            </a:r>
            <a:r>
              <a:rPr lang="en-US" sz="2400" b="1" dirty="0" smtClean="0">
                <a:solidFill>
                  <a:srgbClr val="0070C0"/>
                </a:solidFill>
                <a:latin typeface="Arial" pitchFamily="34" charset="0"/>
                <a:cs typeface="Arial" pitchFamily="34" charset="0"/>
              </a:rPr>
              <a:t> cyclone</a:t>
            </a:r>
          </a:p>
          <a:p>
            <a:pPr algn="just"/>
            <a:r>
              <a:rPr lang="en-US" sz="2400" b="1" dirty="0" smtClean="0">
                <a:latin typeface="Arial" pitchFamily="34" charset="0"/>
                <a:cs typeface="Arial" pitchFamily="34" charset="0"/>
              </a:rPr>
              <a:t>Cyclone </a:t>
            </a:r>
            <a:r>
              <a:rPr lang="en-US" sz="2400" b="1" dirty="0" err="1" smtClean="0">
                <a:latin typeface="Arial" pitchFamily="34" charset="0"/>
                <a:cs typeface="Arial" pitchFamily="34" charset="0"/>
              </a:rPr>
              <a:t>chùm</a:t>
            </a:r>
            <a:r>
              <a:rPr lang="en-US" sz="2400" b="1" dirty="0" smtClean="0">
                <a:latin typeface="Arial" pitchFamily="34" charset="0"/>
                <a:cs typeface="Arial" pitchFamily="34" charset="0"/>
              </a:rPr>
              <a:t>: </a:t>
            </a:r>
            <a:r>
              <a:rPr lang="en-US" sz="2400" dirty="0" err="1" smtClean="0">
                <a:latin typeface="Arial" pitchFamily="34" charset="0"/>
                <a:cs typeface="Arial" pitchFamily="34" charset="0"/>
              </a:rPr>
              <a:t>khi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yêu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cầu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riêng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lớn</a:t>
            </a:r>
            <a:r>
              <a:rPr lang="en-US" sz="2400" dirty="0" err="1" smtClean="0">
                <a:latin typeface="Arial" pitchFamily="34" charset="0"/>
                <a:cs typeface="Arial" pitchFamily="34" charset="0"/>
                <a:sym typeface="Wingdings" pitchFamily="2" charset="2"/>
              </a:rPr>
              <a:t>ghép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nhiều</a:t>
            </a:r>
            <a:r>
              <a:rPr lang="en-US" sz="2400" dirty="0" smtClean="0">
                <a:latin typeface="Arial" pitchFamily="34" charset="0"/>
                <a:cs typeface="Arial" pitchFamily="34" charset="0"/>
                <a:sym typeface="Wingdings" pitchFamily="2" charset="2"/>
              </a:rPr>
              <a:t> cyclone </a:t>
            </a:r>
            <a:r>
              <a:rPr lang="en-US" sz="2400" dirty="0" err="1" smtClean="0">
                <a:latin typeface="Arial" pitchFamily="34" charset="0"/>
                <a:cs typeface="Arial" pitchFamily="34" charset="0"/>
                <a:sym typeface="Wingdings" pitchFamily="2" charset="2"/>
              </a:rPr>
              <a:t>đơn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hoạt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động</a:t>
            </a:r>
            <a:r>
              <a:rPr lang="en-US" sz="2400" dirty="0" smtClean="0">
                <a:latin typeface="Arial" pitchFamily="34" charset="0"/>
                <a:cs typeface="Arial" pitchFamily="34" charset="0"/>
                <a:sym typeface="Wingdings" pitchFamily="2" charset="2"/>
              </a:rPr>
              <a:t> song </a:t>
            </a:r>
            <a:r>
              <a:rPr lang="en-US" sz="2400" dirty="0" err="1" smtClean="0">
                <a:latin typeface="Arial" pitchFamily="34" charset="0"/>
                <a:cs typeface="Arial" pitchFamily="34" charset="0"/>
                <a:sym typeface="Wingdings" pitchFamily="2" charset="2"/>
              </a:rPr>
              <a:t>song</a:t>
            </a:r>
            <a:r>
              <a:rPr lang="en-US" sz="2400" dirty="0" smtClean="0">
                <a:latin typeface="Arial" pitchFamily="34" charset="0"/>
                <a:cs typeface="Arial" pitchFamily="34" charset="0"/>
                <a:sym typeface="Wingdings" pitchFamily="2" charset="2"/>
              </a:rPr>
              <a:t>.</a:t>
            </a:r>
          </a:p>
          <a:p>
            <a:pPr algn="just"/>
            <a:r>
              <a:rPr lang="en-US" sz="2400" b="1" dirty="0" smtClean="0">
                <a:latin typeface="Arial" pitchFamily="34" charset="0"/>
                <a:cs typeface="Arial" pitchFamily="34" charset="0"/>
                <a:sym typeface="Wingdings" pitchFamily="2" charset="2"/>
              </a:rPr>
              <a:t>Cyclone </a:t>
            </a:r>
            <a:r>
              <a:rPr lang="en-US" sz="2400" b="1" dirty="0" err="1" smtClean="0">
                <a:latin typeface="Arial" pitchFamily="34" charset="0"/>
                <a:cs typeface="Arial" pitchFamily="34" charset="0"/>
                <a:sym typeface="Wingdings" pitchFamily="2" charset="2"/>
              </a:rPr>
              <a:t>tổ</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hợp</a:t>
            </a:r>
            <a:r>
              <a:rPr lang="en-US" sz="2400" b="1"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cần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tăng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quả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quá</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trình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phân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riêng</a:t>
            </a:r>
            <a:r>
              <a:rPr lang="en-US" sz="2400" dirty="0" smtClean="0">
                <a:latin typeface="Arial" pitchFamily="34" charset="0"/>
                <a:cs typeface="Arial" pitchFamily="34" charset="0"/>
                <a:sym typeface="Wingdings" pitchFamily="2" charset="2"/>
              </a:rPr>
              <a:t>  </a:t>
            </a:r>
            <a:r>
              <a:rPr lang="en-US" sz="2400" dirty="0" err="1" smtClean="0">
                <a:latin typeface="Arial" pitchFamily="34" charset="0"/>
                <a:cs typeface="Arial" pitchFamily="34" charset="0"/>
                <a:sym typeface="Wingdings" pitchFamily="2" charset="2"/>
              </a:rPr>
              <a:t>ghép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nhiều</a:t>
            </a:r>
            <a:r>
              <a:rPr lang="en-US" sz="2400" dirty="0" smtClean="0">
                <a:latin typeface="Arial" pitchFamily="34" charset="0"/>
                <a:cs typeface="Arial" pitchFamily="34" charset="0"/>
                <a:sym typeface="Wingdings" pitchFamily="2" charset="2"/>
              </a:rPr>
              <a:t> cyclone </a:t>
            </a:r>
            <a:r>
              <a:rPr lang="en-US" sz="2400" dirty="0" err="1" smtClean="0">
                <a:latin typeface="Arial" pitchFamily="34" charset="0"/>
                <a:cs typeface="Arial" pitchFamily="34" charset="0"/>
                <a:sym typeface="Wingdings" pitchFamily="2" charset="2"/>
              </a:rPr>
              <a:t>thành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phần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bé</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hoạt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động</a:t>
            </a:r>
            <a:r>
              <a:rPr lang="en-US" sz="2400" dirty="0" smtClean="0">
                <a:latin typeface="Arial" pitchFamily="34" charset="0"/>
                <a:cs typeface="Arial" pitchFamily="34" charset="0"/>
                <a:sym typeface="Wingdings" pitchFamily="2" charset="2"/>
              </a:rPr>
              <a:t> song </a:t>
            </a:r>
            <a:r>
              <a:rPr lang="en-US" sz="2400" dirty="0" err="1" smtClean="0">
                <a:latin typeface="Arial" pitchFamily="34" charset="0"/>
                <a:cs typeface="Arial" pitchFamily="34" charset="0"/>
                <a:sym typeface="Wingdings" pitchFamily="2" charset="2"/>
              </a:rPr>
              <a:t>song</a:t>
            </a:r>
            <a:r>
              <a:rPr lang="en-US" sz="2400" dirty="0" smtClean="0">
                <a:latin typeface="Arial" pitchFamily="34" charset="0"/>
                <a:cs typeface="Arial" pitchFamily="34" charset="0"/>
                <a:sym typeface="Wingdings" pitchFamily="2" charset="2"/>
              </a:rPr>
              <a:t>.</a:t>
            </a:r>
            <a:endParaRPr lang="en-US" sz="2400" dirty="0">
              <a:latin typeface="Arial" pitchFamily="34" charset="0"/>
              <a:cs typeface="Arial" pitchFamily="34" charset="0"/>
            </a:endParaRPr>
          </a:p>
        </p:txBody>
      </p:sp>
      <p:pic>
        <p:nvPicPr>
          <p:cNvPr id="39940" name="Picture 4" descr="http://thelong.com.vn/files/product/2010-07/graphic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765524"/>
            <a:ext cx="5072063" cy="3810000"/>
          </a:xfrm>
          <a:prstGeom prst="rect">
            <a:avLst/>
          </a:prstGeom>
          <a:noFill/>
          <a:extLst>
            <a:ext uri="{909E8E84-426E-40DD-AFC4-6F175D3DCCD1}">
              <a14:hiddenFill xmlns:a14="http://schemas.microsoft.com/office/drawing/2010/main">
                <a:solidFill>
                  <a:srgbClr val="FFFFFF"/>
                </a:solidFill>
              </a14:hiddenFill>
            </a:ext>
          </a:extLst>
        </p:spPr>
      </p:pic>
      <p:pic>
        <p:nvPicPr>
          <p:cNvPr id="45058"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35000" contrast="17000"/>
                    </a14:imgEffect>
                  </a14:imgLayer>
                </a14:imgProps>
              </a:ext>
              <a:ext uri="{28A0092B-C50C-407E-A947-70E740481C1C}">
                <a14:useLocalDpi xmlns:a14="http://schemas.microsoft.com/office/drawing/2010/main" val="0"/>
              </a:ext>
            </a:extLst>
          </a:blip>
          <a:srcRect/>
          <a:stretch>
            <a:fillRect/>
          </a:stretch>
        </p:blipFill>
        <p:spPr bwMode="auto">
          <a:xfrm>
            <a:off x="5109101" y="2514600"/>
            <a:ext cx="1701274" cy="4338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9" name="Picture 3"/>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30000" contrast="23000"/>
                    </a14:imgEffect>
                  </a14:imgLayer>
                </a14:imgProps>
              </a:ext>
              <a:ext uri="{28A0092B-C50C-407E-A947-70E740481C1C}">
                <a14:useLocalDpi xmlns:a14="http://schemas.microsoft.com/office/drawing/2010/main" val="0"/>
              </a:ext>
            </a:extLst>
          </a:blip>
          <a:srcRect/>
          <a:stretch>
            <a:fillRect/>
          </a:stretch>
        </p:blipFill>
        <p:spPr bwMode="auto">
          <a:xfrm>
            <a:off x="6810375" y="3181350"/>
            <a:ext cx="233362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2" name="Rectangle 1"/>
          <p:cNvSpPr/>
          <p:nvPr/>
        </p:nvSpPr>
        <p:spPr>
          <a:xfrm>
            <a:off x="0" y="6530131"/>
            <a:ext cx="5959738" cy="338554"/>
          </a:xfrm>
          <a:prstGeom prst="rect">
            <a:avLst/>
          </a:prstGeom>
        </p:spPr>
        <p:txBody>
          <a:bodyPr wrap="square">
            <a:spAutoFit/>
          </a:bodyPr>
          <a:lstStyle/>
          <a:p>
            <a:r>
              <a:rPr lang="en-US" sz="1600" b="1" dirty="0" err="1" smtClean="0">
                <a:latin typeface="Arial" pitchFamily="34" charset="0"/>
                <a:cs typeface="Arial" pitchFamily="34" charset="0"/>
                <a:sym typeface="Wingdings" pitchFamily="2" charset="2"/>
              </a:rPr>
              <a:t>Hình</a:t>
            </a:r>
            <a:r>
              <a:rPr lang="en-US" sz="1600" b="1" dirty="0" smtClean="0">
                <a:latin typeface="Arial" pitchFamily="34" charset="0"/>
                <a:cs typeface="Arial" pitchFamily="34" charset="0"/>
                <a:sym typeface="Wingdings" pitchFamily="2" charset="2"/>
              </a:rPr>
              <a:t>: </a:t>
            </a:r>
            <a:r>
              <a:rPr lang="en-US" sz="1600" b="1" dirty="0" err="1" smtClean="0">
                <a:latin typeface="Arial" pitchFamily="34" charset="0"/>
                <a:cs typeface="Arial" pitchFamily="34" charset="0"/>
                <a:sym typeface="Wingdings" pitchFamily="2" charset="2"/>
              </a:rPr>
              <a:t>Ghép</a:t>
            </a:r>
            <a:r>
              <a:rPr lang="en-US" sz="1600" b="1" dirty="0" smtClean="0">
                <a:latin typeface="Arial" pitchFamily="34" charset="0"/>
                <a:cs typeface="Arial" pitchFamily="34" charset="0"/>
                <a:sym typeface="Wingdings" pitchFamily="2" charset="2"/>
              </a:rPr>
              <a:t> </a:t>
            </a:r>
            <a:r>
              <a:rPr lang="en-US" sz="1600" b="1" dirty="0" err="1">
                <a:latin typeface="Arial" pitchFamily="34" charset="0"/>
                <a:cs typeface="Arial" pitchFamily="34" charset="0"/>
                <a:sym typeface="Wingdings" pitchFamily="2" charset="2"/>
              </a:rPr>
              <a:t>nhiều</a:t>
            </a:r>
            <a:r>
              <a:rPr lang="en-US" sz="1600" b="1" dirty="0">
                <a:latin typeface="Arial" pitchFamily="34" charset="0"/>
                <a:cs typeface="Arial" pitchFamily="34" charset="0"/>
                <a:sym typeface="Wingdings" pitchFamily="2" charset="2"/>
              </a:rPr>
              <a:t> cyclone </a:t>
            </a:r>
            <a:r>
              <a:rPr lang="en-US" sz="1600" b="1" dirty="0" err="1">
                <a:latin typeface="Arial" pitchFamily="34" charset="0"/>
                <a:cs typeface="Arial" pitchFamily="34" charset="0"/>
                <a:sym typeface="Wingdings" pitchFamily="2" charset="2"/>
              </a:rPr>
              <a:t>đơn</a:t>
            </a:r>
            <a:r>
              <a:rPr lang="en-US" sz="1600" b="1" dirty="0">
                <a:latin typeface="Arial" pitchFamily="34" charset="0"/>
                <a:cs typeface="Arial" pitchFamily="34" charset="0"/>
                <a:sym typeface="Wingdings" pitchFamily="2" charset="2"/>
              </a:rPr>
              <a:t> </a:t>
            </a:r>
            <a:r>
              <a:rPr lang="en-US" sz="1600" b="1" dirty="0" err="1">
                <a:latin typeface="Arial" pitchFamily="34" charset="0"/>
                <a:cs typeface="Arial" pitchFamily="34" charset="0"/>
                <a:sym typeface="Wingdings" pitchFamily="2" charset="2"/>
              </a:rPr>
              <a:t>hoạt</a:t>
            </a:r>
            <a:r>
              <a:rPr lang="en-US" sz="1600" b="1" dirty="0">
                <a:latin typeface="Arial" pitchFamily="34" charset="0"/>
                <a:cs typeface="Arial" pitchFamily="34" charset="0"/>
                <a:sym typeface="Wingdings" pitchFamily="2" charset="2"/>
              </a:rPr>
              <a:t> </a:t>
            </a:r>
            <a:r>
              <a:rPr lang="en-US" sz="1600" b="1" dirty="0" err="1">
                <a:latin typeface="Arial" pitchFamily="34" charset="0"/>
                <a:cs typeface="Arial" pitchFamily="34" charset="0"/>
                <a:sym typeface="Wingdings" pitchFamily="2" charset="2"/>
              </a:rPr>
              <a:t>động</a:t>
            </a:r>
            <a:r>
              <a:rPr lang="en-US" sz="1600" b="1" dirty="0">
                <a:latin typeface="Arial" pitchFamily="34" charset="0"/>
                <a:cs typeface="Arial" pitchFamily="34" charset="0"/>
                <a:sym typeface="Wingdings" pitchFamily="2" charset="2"/>
              </a:rPr>
              <a:t> song </a:t>
            </a:r>
            <a:r>
              <a:rPr lang="en-US" sz="1600" b="1" dirty="0" err="1" smtClean="0">
                <a:latin typeface="Arial" pitchFamily="34" charset="0"/>
                <a:cs typeface="Arial" pitchFamily="34" charset="0"/>
                <a:sym typeface="Wingdings" pitchFamily="2" charset="2"/>
              </a:rPr>
              <a:t>song</a:t>
            </a:r>
            <a:endParaRPr lang="en-US" sz="1600" b="1" dirty="0"/>
          </a:p>
        </p:txBody>
      </p:sp>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55</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51659754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www.greenworld.vn/uploads/article/thap-xu-ly-bui_133126699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2057400"/>
            <a:ext cx="8991600" cy="457691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457200"/>
            <a:ext cx="9144000" cy="1569660"/>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hệ</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bụi</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dạng</a:t>
            </a:r>
            <a:r>
              <a:rPr lang="en-US" sz="2400" b="1" dirty="0" smtClean="0">
                <a:solidFill>
                  <a:srgbClr val="0070C0"/>
                </a:solidFill>
                <a:latin typeface="Arial" pitchFamily="34" charset="0"/>
                <a:cs typeface="Arial" pitchFamily="34" charset="0"/>
              </a:rPr>
              <a:t> cyclone</a:t>
            </a:r>
          </a:p>
          <a:p>
            <a:pPr algn="just"/>
            <a:r>
              <a:rPr lang="en-US" sz="2400" b="1" dirty="0" smtClean="0">
                <a:latin typeface="Arial" pitchFamily="34" charset="0"/>
                <a:cs typeface="Arial" pitchFamily="34" charset="0"/>
              </a:rPr>
              <a:t>Cyclone </a:t>
            </a:r>
            <a:r>
              <a:rPr lang="en-US" sz="2400" b="1" dirty="0" err="1" smtClean="0">
                <a:latin typeface="Arial" pitchFamily="34" charset="0"/>
                <a:cs typeface="Arial" pitchFamily="34" charset="0"/>
              </a:rPr>
              <a:t>ướt</a:t>
            </a:r>
            <a:r>
              <a:rPr lang="en-US" sz="2400" b="1" dirty="0" smtClean="0">
                <a:latin typeface="Arial" pitchFamily="34" charset="0"/>
                <a:cs typeface="Arial" pitchFamily="34" charset="0"/>
              </a:rPr>
              <a:t>: </a:t>
            </a:r>
            <a:r>
              <a:rPr lang="en-US" sz="2400" dirty="0" err="1" smtClean="0">
                <a:latin typeface="Arial" pitchFamily="34" charset="0"/>
                <a:cs typeface="Arial" pitchFamily="34" charset="0"/>
              </a:rPr>
              <a:t>khi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sym typeface="Wingdings" pitchFamily="2" charset="2"/>
              </a:rPr>
              <a:t>hiệu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quả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quá</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trình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làm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sạch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khíbố</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trí</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thêm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hệ</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thống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phun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sương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trong</a:t>
            </a:r>
            <a:r>
              <a:rPr lang="en-US" sz="2400" dirty="0" smtClean="0">
                <a:latin typeface="Arial" pitchFamily="34" charset="0"/>
                <a:cs typeface="Arial" pitchFamily="34" charset="0"/>
                <a:sym typeface="Wingdings" pitchFamily="2" charset="2"/>
              </a:rPr>
              <a:t> cyclone. </a:t>
            </a:r>
            <a:r>
              <a:rPr lang="en-US" sz="2400" dirty="0" err="1" smtClean="0">
                <a:latin typeface="Arial" pitchFamily="34" charset="0"/>
                <a:cs typeface="Arial" pitchFamily="34" charset="0"/>
                <a:sym typeface="Wingdings" pitchFamily="2" charset="2"/>
              </a:rPr>
              <a:t>Hiệu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làm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sạch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cao</a:t>
            </a:r>
            <a:r>
              <a:rPr lang="en-US" sz="2400" dirty="0" smtClean="0">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Symbol"/>
              </a:rPr>
              <a:t>  99%.</a:t>
            </a:r>
            <a:endParaRPr lang="en-US" sz="2400" dirty="0">
              <a:latin typeface="Arial" pitchFamily="34" charset="0"/>
              <a:cs typeface="Arial" pitchFamily="34" charset="0"/>
            </a:endParaRPr>
          </a:p>
        </p:txBody>
      </p:sp>
      <p:sp>
        <p:nvSpPr>
          <p:cNvPr id="5" name="Rectangle 4"/>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56</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8935854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0275"/>
            <a:ext cx="9144000" cy="830997"/>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huyền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phù</a:t>
            </a:r>
            <a:r>
              <a:rPr lang="en-US" sz="2400" b="1" dirty="0" smtClean="0">
                <a:solidFill>
                  <a:srgbClr val="FF0066"/>
                </a:solidFill>
                <a:latin typeface="Arial" pitchFamily="34" charset="0"/>
                <a:cs typeface="Arial" pitchFamily="34" charset="0"/>
              </a:rPr>
              <a:t> </a:t>
            </a:r>
            <a:r>
              <a:rPr lang="en-US" sz="2000" b="1" dirty="0" smtClean="0">
                <a:solidFill>
                  <a:srgbClr val="00CC00"/>
                </a:solidFill>
                <a:latin typeface="Arial" pitchFamily="34" charset="0"/>
                <a:cs typeface="Arial" pitchFamily="34" charset="0"/>
              </a:rPr>
              <a:t>(cyclone </a:t>
            </a:r>
            <a:r>
              <a:rPr lang="en-US" sz="2000" b="1" dirty="0" err="1" smtClean="0">
                <a:solidFill>
                  <a:srgbClr val="00CC00"/>
                </a:solidFill>
                <a:latin typeface="Arial" pitchFamily="34" charset="0"/>
                <a:cs typeface="Arial" pitchFamily="34" charset="0"/>
              </a:rPr>
              <a:t>thủy</a:t>
            </a:r>
            <a:r>
              <a:rPr lang="en-US" sz="2000" b="1" dirty="0" smtClean="0">
                <a:solidFill>
                  <a:srgbClr val="00CC00"/>
                </a:solidFill>
                <a:latin typeface="Arial" pitchFamily="34" charset="0"/>
                <a:cs typeface="Arial" pitchFamily="34" charset="0"/>
              </a:rPr>
              <a:t> </a:t>
            </a:r>
            <a:r>
              <a:rPr lang="en-US" sz="2000" b="1" dirty="0" err="1" smtClean="0">
                <a:solidFill>
                  <a:srgbClr val="00CC00"/>
                </a:solidFill>
                <a:latin typeface="Arial" pitchFamily="34" charset="0"/>
                <a:cs typeface="Arial" pitchFamily="34" charset="0"/>
              </a:rPr>
              <a:t>lực-hydrocyclone</a:t>
            </a:r>
            <a:r>
              <a:rPr lang="en-US" sz="2000" b="1" dirty="0" smtClean="0">
                <a:solidFill>
                  <a:srgbClr val="00CC00"/>
                </a:solidFill>
                <a:latin typeface="Arial" pitchFamily="34" charset="0"/>
                <a:cs typeface="Arial" pitchFamily="34" charset="0"/>
              </a:rPr>
              <a:t>): </a:t>
            </a:r>
          </a:p>
          <a:p>
            <a:pPr algn="just"/>
            <a:r>
              <a:rPr lang="en-US" sz="2400" b="1" dirty="0" err="1" smtClean="0">
                <a:solidFill>
                  <a:srgbClr val="FF6600"/>
                </a:solidFill>
                <a:latin typeface="Arial" pitchFamily="34" charset="0"/>
                <a:cs typeface="Arial" pitchFamily="34" charset="0"/>
              </a:rPr>
              <a:t>Đặc</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điểm</a:t>
            </a:r>
            <a:r>
              <a:rPr lang="en-US" sz="2400" b="1" dirty="0" smtClean="0">
                <a:solidFill>
                  <a:srgbClr val="FF6600"/>
                </a:solidFill>
                <a:latin typeface="Arial" pitchFamily="34" charset="0"/>
                <a:cs typeface="Arial" pitchFamily="34" charset="0"/>
              </a:rPr>
              <a:t>:</a:t>
            </a:r>
            <a:endParaRPr lang="en-US" sz="2400" b="1" dirty="0">
              <a:solidFill>
                <a:srgbClr val="FF6600"/>
              </a:solidFill>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516452190"/>
              </p:ext>
            </p:extLst>
          </p:nvPr>
        </p:nvGraphicFramePr>
        <p:xfrm>
          <a:off x="1199030" y="3581400"/>
          <a:ext cx="1848970" cy="838200"/>
        </p:xfrm>
        <a:graphic>
          <a:graphicData uri="http://schemas.openxmlformats.org/presentationml/2006/ole">
            <mc:AlternateContent xmlns:mc="http://schemas.openxmlformats.org/markup-compatibility/2006">
              <mc:Choice xmlns:v="urn:schemas-microsoft-com:vml" Requires="v">
                <p:oleObj spid="_x0000_s41073" name="Equation" r:id="rId3" imgW="952087" imgH="431613" progId="Equation.3">
                  <p:embed/>
                </p:oleObj>
              </mc:Choice>
              <mc:Fallback>
                <p:oleObj name="Equation" r:id="rId3" imgW="952087" imgH="431613" progId="Equation.3">
                  <p:embed/>
                  <p:pic>
                    <p:nvPicPr>
                      <p:cNvPr id="0" name="Picture 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9030" y="3581400"/>
                        <a:ext cx="184897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0" y="1219200"/>
            <a:ext cx="9144000" cy="2862322"/>
          </a:xfrm>
          <a:prstGeom prst="rect">
            <a:avLst/>
          </a:prstGeom>
        </p:spPr>
        <p:txBody>
          <a:bodyPr wrap="square">
            <a:spAutoFit/>
          </a:bodyPr>
          <a:lstStyle/>
          <a:p>
            <a:pPr marL="342900" indent="-342900" algn="just">
              <a:buFont typeface="Courier New" pitchFamily="49" charset="0"/>
              <a:buChar char="o"/>
            </a:pPr>
            <a:r>
              <a:rPr lang="en-US" sz="2000" dirty="0" err="1">
                <a:latin typeface="Arial" pitchFamily="34" charset="0"/>
                <a:cs typeface="Arial" pitchFamily="34" charset="0"/>
              </a:rPr>
              <a:t>Dùng</a:t>
            </a:r>
            <a:r>
              <a:rPr lang="en-US" sz="2000" dirty="0">
                <a:latin typeface="Arial" pitchFamily="34" charset="0"/>
                <a:cs typeface="Arial" pitchFamily="34" charset="0"/>
              </a:rPr>
              <a:t> </a:t>
            </a:r>
            <a:r>
              <a:rPr lang="en-US" sz="2000" dirty="0" err="1">
                <a:latin typeface="Arial" pitchFamily="34" charset="0"/>
                <a:cs typeface="Arial" pitchFamily="34" charset="0"/>
              </a:rPr>
              <a:t>để</a:t>
            </a:r>
            <a:r>
              <a:rPr lang="en-US" sz="2000" dirty="0">
                <a:latin typeface="Arial" pitchFamily="34" charset="0"/>
                <a:cs typeface="Arial" pitchFamily="34" charset="0"/>
              </a:rPr>
              <a:t> </a:t>
            </a:r>
            <a:r>
              <a:rPr lang="en-US" sz="2000" dirty="0" err="1">
                <a:latin typeface="Arial" pitchFamily="34" charset="0"/>
                <a:cs typeface="Arial" pitchFamily="34" charset="0"/>
              </a:rPr>
              <a:t>phân</a:t>
            </a:r>
            <a:r>
              <a:rPr lang="en-US" sz="2000" dirty="0">
                <a:latin typeface="Arial" pitchFamily="34" charset="0"/>
                <a:cs typeface="Arial" pitchFamily="34" charset="0"/>
              </a:rPr>
              <a:t> </a:t>
            </a:r>
            <a:r>
              <a:rPr lang="en-US" sz="2000" dirty="0" err="1">
                <a:latin typeface="Arial" pitchFamily="34" charset="0"/>
                <a:cs typeface="Arial" pitchFamily="34" charset="0"/>
              </a:rPr>
              <a:t>riêng</a:t>
            </a:r>
            <a:r>
              <a:rPr lang="en-US" sz="2000" dirty="0">
                <a:latin typeface="Arial" pitchFamily="34" charset="0"/>
                <a:cs typeface="Arial" pitchFamily="34" charset="0"/>
              </a:rPr>
              <a:t> </a:t>
            </a:r>
            <a:r>
              <a:rPr lang="en-US" sz="2000" dirty="0" err="1">
                <a:latin typeface="Arial" pitchFamily="34" charset="0"/>
                <a:cs typeface="Arial" pitchFamily="34" charset="0"/>
              </a:rPr>
              <a:t>hệ</a:t>
            </a:r>
            <a:r>
              <a:rPr lang="en-US" sz="2000" dirty="0">
                <a:latin typeface="Arial" pitchFamily="34" charset="0"/>
                <a:cs typeface="Arial" pitchFamily="34" charset="0"/>
              </a:rPr>
              <a:t> </a:t>
            </a:r>
            <a:r>
              <a:rPr lang="en-US" sz="2000" dirty="0" err="1">
                <a:latin typeface="Arial" pitchFamily="34" charset="0"/>
                <a:cs typeface="Arial" pitchFamily="34" charset="0"/>
              </a:rPr>
              <a:t>lỏng-rắn</a:t>
            </a:r>
            <a:r>
              <a:rPr lang="en-US" sz="2000" dirty="0">
                <a:latin typeface="Arial" pitchFamily="34" charset="0"/>
                <a:cs typeface="Arial" pitchFamily="34" charset="0"/>
              </a:rPr>
              <a:t> </a:t>
            </a:r>
            <a:r>
              <a:rPr lang="en-US" sz="2000" dirty="0" err="1">
                <a:latin typeface="Arial" pitchFamily="34" charset="0"/>
                <a:cs typeface="Arial" pitchFamily="34" charset="0"/>
              </a:rPr>
              <a:t>với</a:t>
            </a:r>
            <a:r>
              <a:rPr lang="en-US" sz="2000" dirty="0">
                <a:latin typeface="Arial" pitchFamily="34" charset="0"/>
                <a:cs typeface="Arial" pitchFamily="34" charset="0"/>
              </a:rPr>
              <a:t> cyclone </a:t>
            </a:r>
            <a:r>
              <a:rPr lang="en-US" sz="2000" dirty="0" err="1">
                <a:latin typeface="Arial" pitchFamily="34" charset="0"/>
                <a:cs typeface="Arial" pitchFamily="34" charset="0"/>
              </a:rPr>
              <a:t>đơn</a:t>
            </a:r>
            <a:r>
              <a:rPr lang="en-US" sz="2000" dirty="0">
                <a:latin typeface="Arial" pitchFamily="34" charset="0"/>
                <a:cs typeface="Arial" pitchFamily="34" charset="0"/>
              </a:rPr>
              <a:t> </a:t>
            </a:r>
            <a:r>
              <a:rPr lang="en-US" sz="2000" dirty="0" err="1">
                <a:latin typeface="Arial" pitchFamily="34" charset="0"/>
                <a:cs typeface="Arial" pitchFamily="34" charset="0"/>
              </a:rPr>
              <a:t>hoặc</a:t>
            </a:r>
            <a:r>
              <a:rPr lang="en-US" sz="2000" dirty="0">
                <a:latin typeface="Arial" pitchFamily="34" charset="0"/>
                <a:cs typeface="Arial" pitchFamily="34" charset="0"/>
              </a:rPr>
              <a:t> </a:t>
            </a:r>
            <a:r>
              <a:rPr lang="en-US" sz="2000" dirty="0" err="1">
                <a:latin typeface="Arial" pitchFamily="34" charset="0"/>
                <a:cs typeface="Arial" pitchFamily="34" charset="0"/>
              </a:rPr>
              <a:t>tổ</a:t>
            </a:r>
            <a:r>
              <a:rPr lang="en-US" sz="2000" dirty="0">
                <a:latin typeface="Arial" pitchFamily="34" charset="0"/>
                <a:cs typeface="Arial" pitchFamily="34" charset="0"/>
              </a:rPr>
              <a:t> </a:t>
            </a:r>
            <a:r>
              <a:rPr lang="en-US" sz="2000" dirty="0" err="1">
                <a:latin typeface="Arial" pitchFamily="34" charset="0"/>
                <a:cs typeface="Arial" pitchFamily="34" charset="0"/>
              </a:rPr>
              <a:t>hợp</a:t>
            </a:r>
            <a:r>
              <a:rPr lang="en-US" sz="2000" dirty="0">
                <a:latin typeface="Arial" pitchFamily="34" charset="0"/>
                <a:cs typeface="Arial" pitchFamily="34" charset="0"/>
              </a:rPr>
              <a:t>;</a:t>
            </a:r>
          </a:p>
          <a:p>
            <a:pPr marL="342900" indent="-342900" algn="just">
              <a:buFont typeface="Courier New" pitchFamily="49" charset="0"/>
              <a:buChar char="o"/>
            </a:pPr>
            <a:r>
              <a:rPr lang="en-US" sz="2000" dirty="0" err="1">
                <a:latin typeface="Arial" pitchFamily="34" charset="0"/>
                <a:cs typeface="Arial" pitchFamily="34" charset="0"/>
              </a:rPr>
              <a:t>Áp</a:t>
            </a:r>
            <a:r>
              <a:rPr lang="en-US" sz="2000" dirty="0">
                <a:latin typeface="Arial" pitchFamily="34" charset="0"/>
                <a:cs typeface="Arial" pitchFamily="34" charset="0"/>
              </a:rPr>
              <a:t> </a:t>
            </a:r>
            <a:r>
              <a:rPr lang="en-US" sz="2000" dirty="0" err="1">
                <a:latin typeface="Arial" pitchFamily="34" charset="0"/>
                <a:cs typeface="Arial" pitchFamily="34" charset="0"/>
              </a:rPr>
              <a:t>suất</a:t>
            </a:r>
            <a:r>
              <a:rPr lang="en-US" sz="2000" dirty="0">
                <a:latin typeface="Arial" pitchFamily="34" charset="0"/>
                <a:cs typeface="Arial" pitchFamily="34" charset="0"/>
              </a:rPr>
              <a:t> </a:t>
            </a:r>
            <a:r>
              <a:rPr lang="en-US" sz="2000" dirty="0" err="1">
                <a:latin typeface="Arial" pitchFamily="34" charset="0"/>
                <a:cs typeface="Arial" pitchFamily="34" charset="0"/>
              </a:rPr>
              <a:t>dòng</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a:t>
            </a:r>
            <a:r>
              <a:rPr lang="en-US" sz="2000" dirty="0" err="1" smtClean="0">
                <a:latin typeface="Arial" pitchFamily="34" charset="0"/>
                <a:cs typeface="Arial" pitchFamily="34" charset="0"/>
              </a:rPr>
              <a:t>cao</a:t>
            </a:r>
            <a:r>
              <a:rPr lang="en-US" sz="2000" dirty="0" smtClean="0">
                <a:latin typeface="Arial" pitchFamily="34" charset="0"/>
                <a:cs typeface="Arial" pitchFamily="34" charset="0"/>
              </a:rPr>
              <a:t>, </a:t>
            </a:r>
            <a:r>
              <a:rPr lang="en-US" sz="2400" dirty="0">
                <a:latin typeface="Times New Roman" pitchFamily="18" charset="0"/>
                <a:cs typeface="Times New Roman" pitchFamily="18" charset="0"/>
                <a:sym typeface="Symbol"/>
              </a:rPr>
              <a:t>p</a:t>
            </a:r>
            <a:r>
              <a:rPr lang="en-US" sz="2400" baseline="-25000" dirty="0">
                <a:latin typeface="Times New Roman" pitchFamily="18" charset="0"/>
                <a:cs typeface="Times New Roman" pitchFamily="18" charset="0"/>
                <a:sym typeface="Symbol"/>
              </a:rPr>
              <a:t>m </a:t>
            </a:r>
            <a:r>
              <a:rPr lang="en-US" sz="2000" dirty="0" smtClean="0">
                <a:latin typeface="Arial" pitchFamily="34" charset="0"/>
                <a:cs typeface="Arial" pitchFamily="34" charset="0"/>
                <a:sym typeface="Symbol"/>
              </a:rPr>
              <a:t>=2</a:t>
            </a:r>
            <a:r>
              <a:rPr lang="en-US" sz="2000" dirty="0" smtClean="0">
                <a:latin typeface="Arial" pitchFamily="34" charset="0"/>
                <a:cs typeface="Arial" pitchFamily="34" charset="0"/>
              </a:rPr>
              <a:t>÷3 at;</a:t>
            </a:r>
            <a:endParaRPr lang="en-US" sz="2000" dirty="0">
              <a:latin typeface="Arial" pitchFamily="34" charset="0"/>
              <a:cs typeface="Arial" pitchFamily="34" charset="0"/>
            </a:endParaRPr>
          </a:p>
          <a:p>
            <a:pPr marL="342900" indent="-342900" algn="just">
              <a:buFont typeface="Courier New" pitchFamily="49" charset="0"/>
              <a:buChar char="o"/>
            </a:pPr>
            <a:r>
              <a:rPr lang="en-US" sz="2000" dirty="0" err="1">
                <a:latin typeface="Arial" pitchFamily="34" charset="0"/>
                <a:cs typeface="Arial" pitchFamily="34" charset="0"/>
              </a:rPr>
              <a:t>Quá</a:t>
            </a:r>
            <a:r>
              <a:rPr lang="en-US" sz="2000" dirty="0">
                <a:latin typeface="Arial" pitchFamily="34" charset="0"/>
                <a:cs typeface="Arial" pitchFamily="34" charset="0"/>
              </a:rPr>
              <a:t> </a:t>
            </a:r>
            <a:r>
              <a:rPr lang="en-US" sz="2000" dirty="0" err="1">
                <a:latin typeface="Arial" pitchFamily="34" charset="0"/>
                <a:cs typeface="Arial" pitchFamily="34" charset="0"/>
              </a:rPr>
              <a:t>trình</a:t>
            </a:r>
            <a:r>
              <a:rPr lang="en-US" sz="2000" dirty="0">
                <a:latin typeface="Arial" pitchFamily="34" charset="0"/>
                <a:cs typeface="Arial" pitchFamily="34" charset="0"/>
              </a:rPr>
              <a:t> </a:t>
            </a:r>
            <a:r>
              <a:rPr lang="en-US" sz="2000" dirty="0" err="1">
                <a:latin typeface="Arial" pitchFamily="34" charset="0"/>
                <a:cs typeface="Arial" pitchFamily="34" charset="0"/>
              </a:rPr>
              <a:t>phân</a:t>
            </a:r>
            <a:r>
              <a:rPr lang="en-US" sz="2000" dirty="0">
                <a:latin typeface="Arial" pitchFamily="34" charset="0"/>
                <a:cs typeface="Arial" pitchFamily="34" charset="0"/>
              </a:rPr>
              <a:t> </a:t>
            </a:r>
            <a:r>
              <a:rPr lang="en-US" sz="2000" dirty="0" err="1">
                <a:latin typeface="Arial" pitchFamily="34" charset="0"/>
                <a:cs typeface="Arial" pitchFamily="34" charset="0"/>
              </a:rPr>
              <a:t>riêng</a:t>
            </a:r>
            <a:r>
              <a:rPr lang="en-US" sz="2000" dirty="0">
                <a:latin typeface="Arial" pitchFamily="34" charset="0"/>
                <a:cs typeface="Arial" pitchFamily="34" charset="0"/>
              </a:rPr>
              <a:t> </a:t>
            </a:r>
            <a:r>
              <a:rPr lang="en-US" sz="2000" dirty="0" err="1">
                <a:latin typeface="Arial" pitchFamily="34" charset="0"/>
                <a:cs typeface="Arial" pitchFamily="34" charset="0"/>
              </a:rPr>
              <a:t>huyền</a:t>
            </a:r>
            <a:r>
              <a:rPr lang="en-US" sz="2000" dirty="0">
                <a:latin typeface="Arial" pitchFamily="34" charset="0"/>
                <a:cs typeface="Arial" pitchFamily="34" charset="0"/>
              </a:rPr>
              <a:t> </a:t>
            </a:r>
            <a:r>
              <a:rPr lang="en-US" sz="2000" dirty="0" err="1">
                <a:latin typeface="Arial" pitchFamily="34" charset="0"/>
                <a:cs typeface="Arial" pitchFamily="34" charset="0"/>
              </a:rPr>
              <a:t>phù</a:t>
            </a:r>
            <a:r>
              <a:rPr lang="en-US" sz="2000" dirty="0">
                <a:latin typeface="Arial" pitchFamily="34" charset="0"/>
                <a:cs typeface="Arial" pitchFamily="34" charset="0"/>
              </a:rPr>
              <a:t> </a:t>
            </a:r>
            <a:r>
              <a:rPr lang="en-US" sz="2000" dirty="0" err="1">
                <a:latin typeface="Arial" pitchFamily="34" charset="0"/>
                <a:cs typeface="Arial" pitchFamily="34" charset="0"/>
              </a:rPr>
              <a:t>trong</a:t>
            </a:r>
            <a:r>
              <a:rPr lang="en-US" sz="2000" dirty="0">
                <a:latin typeface="Arial" pitchFamily="34" charset="0"/>
                <a:cs typeface="Arial" pitchFamily="34" charset="0"/>
              </a:rPr>
              <a:t> </a:t>
            </a:r>
            <a:r>
              <a:rPr lang="en-US" sz="2000" dirty="0" smtClean="0">
                <a:latin typeface="Arial" pitchFamily="34" charset="0"/>
                <a:cs typeface="Arial" pitchFamily="34" charset="0"/>
              </a:rPr>
              <a:t>cyclone</a:t>
            </a:r>
          </a:p>
          <a:p>
            <a:pPr algn="just"/>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a:latin typeface="Arial" pitchFamily="34" charset="0"/>
                <a:cs typeface="Arial" pitchFamily="34" charset="0"/>
              </a:rPr>
              <a:t>tương</a:t>
            </a:r>
            <a:r>
              <a:rPr lang="en-US" sz="2000" dirty="0">
                <a:latin typeface="Arial" pitchFamily="34" charset="0"/>
                <a:cs typeface="Arial" pitchFamily="34" charset="0"/>
              </a:rPr>
              <a:t> </a:t>
            </a:r>
            <a:r>
              <a:rPr lang="en-US" sz="2000" dirty="0" err="1">
                <a:latin typeface="Arial" pitchFamily="34" charset="0"/>
                <a:cs typeface="Arial" pitchFamily="34" charset="0"/>
              </a:rPr>
              <a:t>đối</a:t>
            </a:r>
            <a:r>
              <a:rPr lang="en-US" sz="2000" dirty="0">
                <a:latin typeface="Arial" pitchFamily="34" charset="0"/>
                <a:cs typeface="Arial" pitchFamily="34" charset="0"/>
              </a:rPr>
              <a:t> </a:t>
            </a:r>
            <a:r>
              <a:rPr lang="en-US" sz="2000" dirty="0" err="1">
                <a:latin typeface="Arial" pitchFamily="34" charset="0"/>
                <a:cs typeface="Arial" pitchFamily="34" charset="0"/>
              </a:rPr>
              <a:t>phức</a:t>
            </a:r>
            <a:r>
              <a:rPr lang="en-US" sz="2000" dirty="0">
                <a:latin typeface="Arial" pitchFamily="34" charset="0"/>
                <a:cs typeface="Arial" pitchFamily="34" charset="0"/>
              </a:rPr>
              <a:t> </a:t>
            </a:r>
            <a:r>
              <a:rPr lang="en-US" sz="2000" dirty="0" err="1">
                <a:latin typeface="Arial" pitchFamily="34" charset="0"/>
                <a:cs typeface="Arial" pitchFamily="34" charset="0"/>
              </a:rPr>
              <a:t>tạp</a:t>
            </a:r>
            <a:r>
              <a:rPr lang="en-US" sz="2000" dirty="0">
                <a:latin typeface="Arial" pitchFamily="34" charset="0"/>
                <a:cs typeface="Arial" pitchFamily="34" charset="0"/>
              </a:rPr>
              <a:t>, </a:t>
            </a:r>
            <a:r>
              <a:rPr lang="en-US" sz="2000" dirty="0" err="1">
                <a:latin typeface="Arial" pitchFamily="34" charset="0"/>
                <a:cs typeface="Arial" pitchFamily="34" charset="0"/>
              </a:rPr>
              <a:t>áp</a:t>
            </a:r>
            <a:r>
              <a:rPr lang="en-US" sz="2000" dirty="0">
                <a:latin typeface="Arial" pitchFamily="34" charset="0"/>
                <a:cs typeface="Arial" pitchFamily="34" charset="0"/>
              </a:rPr>
              <a:t> </a:t>
            </a:r>
            <a:r>
              <a:rPr lang="en-US" sz="2000" dirty="0" err="1">
                <a:latin typeface="Arial" pitchFamily="34" charset="0"/>
                <a:cs typeface="Arial" pitchFamily="34" charset="0"/>
              </a:rPr>
              <a:t>dòng</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a:t>
            </a:r>
            <a:r>
              <a:rPr lang="en-US" sz="2000" dirty="0" err="1">
                <a:latin typeface="Arial" pitchFamily="34" charset="0"/>
                <a:cs typeface="Arial" pitchFamily="34" charset="0"/>
              </a:rPr>
              <a:t>chỉ</a:t>
            </a:r>
            <a:r>
              <a:rPr lang="en-US" sz="2000" dirty="0">
                <a:latin typeface="Arial" pitchFamily="34" charset="0"/>
                <a:cs typeface="Arial" pitchFamily="34" charset="0"/>
              </a:rPr>
              <a:t> </a:t>
            </a:r>
            <a:r>
              <a:rPr lang="en-US" sz="2000" dirty="0" err="1">
                <a:latin typeface="Arial" pitchFamily="34" charset="0"/>
                <a:cs typeface="Arial" pitchFamily="34" charset="0"/>
              </a:rPr>
              <a:t>tăng</a:t>
            </a:r>
            <a:r>
              <a:rPr lang="en-US" sz="2000" dirty="0">
                <a:latin typeface="Arial" pitchFamily="34" charset="0"/>
                <a:cs typeface="Arial" pitchFamily="34" charset="0"/>
              </a:rPr>
              <a:t> </a:t>
            </a:r>
            <a:r>
              <a:rPr lang="en-US" sz="2000" dirty="0" err="1" smtClean="0">
                <a:latin typeface="Arial" pitchFamily="34" charset="0"/>
                <a:cs typeface="Arial" pitchFamily="34" charset="0"/>
              </a:rPr>
              <a:t>đến</a:t>
            </a:r>
            <a:endParaRPr lang="en-US" sz="2000" dirty="0" smtClean="0">
              <a:latin typeface="Arial" pitchFamily="34" charset="0"/>
              <a:cs typeface="Arial" pitchFamily="34" charset="0"/>
            </a:endParaRPr>
          </a:p>
          <a:p>
            <a:pPr algn="just"/>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một</a:t>
            </a:r>
            <a:r>
              <a:rPr lang="en-US" sz="2000" dirty="0" smtClean="0">
                <a:latin typeface="Arial" pitchFamily="34" charset="0"/>
                <a:cs typeface="Arial" pitchFamily="34" charset="0"/>
              </a:rPr>
              <a:t> </a:t>
            </a:r>
            <a:r>
              <a:rPr lang="en-US" sz="2000" dirty="0" err="1">
                <a:latin typeface="Arial" pitchFamily="34" charset="0"/>
                <a:cs typeface="Arial" pitchFamily="34" charset="0"/>
              </a:rPr>
              <a:t>giá</a:t>
            </a:r>
            <a:r>
              <a:rPr lang="en-US" sz="2000" dirty="0">
                <a:latin typeface="Arial" pitchFamily="34" charset="0"/>
                <a:cs typeface="Arial" pitchFamily="34" charset="0"/>
              </a:rPr>
              <a:t> </a:t>
            </a:r>
            <a:r>
              <a:rPr lang="en-US" sz="2000" dirty="0" err="1">
                <a:latin typeface="Arial" pitchFamily="34" charset="0"/>
                <a:cs typeface="Arial" pitchFamily="34" charset="0"/>
              </a:rPr>
              <a:t>trị</a:t>
            </a:r>
            <a:r>
              <a:rPr lang="en-US" sz="2000" dirty="0">
                <a:latin typeface="Arial" pitchFamily="34" charset="0"/>
                <a:cs typeface="Arial" pitchFamily="34" charset="0"/>
              </a:rPr>
              <a:t> </a:t>
            </a:r>
            <a:r>
              <a:rPr lang="en-US" sz="2000" dirty="0" err="1">
                <a:latin typeface="Arial" pitchFamily="34" charset="0"/>
                <a:cs typeface="Arial" pitchFamily="34" charset="0"/>
              </a:rPr>
              <a:t>giới</a:t>
            </a:r>
            <a:r>
              <a:rPr lang="en-US" sz="2000" dirty="0">
                <a:latin typeface="Arial" pitchFamily="34" charset="0"/>
                <a:cs typeface="Arial" pitchFamily="34" charset="0"/>
              </a:rPr>
              <a:t> </a:t>
            </a:r>
            <a:r>
              <a:rPr lang="en-US" sz="2000" dirty="0" err="1">
                <a:latin typeface="Arial" pitchFamily="34" charset="0"/>
                <a:cs typeface="Arial" pitchFamily="34" charset="0"/>
              </a:rPr>
              <a:t>hạn</a:t>
            </a:r>
            <a:r>
              <a:rPr lang="en-US" sz="2000" dirty="0">
                <a:latin typeface="Arial" pitchFamily="34" charset="0"/>
                <a:cs typeface="Arial" pitchFamily="34" charset="0"/>
              </a:rPr>
              <a:t>, </a:t>
            </a:r>
            <a:r>
              <a:rPr lang="en-US" sz="2000" dirty="0" err="1">
                <a:latin typeface="Arial" pitchFamily="34" charset="0"/>
                <a:cs typeface="Arial" pitchFamily="34" charset="0"/>
              </a:rPr>
              <a:t>vượt</a:t>
            </a:r>
            <a:r>
              <a:rPr lang="en-US" sz="2000" dirty="0">
                <a:latin typeface="Arial" pitchFamily="34" charset="0"/>
                <a:cs typeface="Arial" pitchFamily="34" charset="0"/>
              </a:rPr>
              <a:t> </a:t>
            </a:r>
            <a:r>
              <a:rPr lang="en-US" sz="2000" dirty="0" err="1">
                <a:latin typeface="Arial" pitchFamily="34" charset="0"/>
                <a:cs typeface="Arial" pitchFamily="34" charset="0"/>
              </a:rPr>
              <a:t>quá</a:t>
            </a:r>
            <a:r>
              <a:rPr lang="en-US" sz="2000" dirty="0">
                <a:latin typeface="Arial" pitchFamily="34" charset="0"/>
                <a:cs typeface="Arial" pitchFamily="34" charset="0"/>
              </a:rPr>
              <a:t> </a:t>
            </a:r>
            <a:r>
              <a:rPr lang="en-US" sz="2000" dirty="0" err="1">
                <a:latin typeface="Arial" pitchFamily="34" charset="0"/>
                <a:cs typeface="Arial" pitchFamily="34" charset="0"/>
              </a:rPr>
              <a:t>giá</a:t>
            </a:r>
            <a:r>
              <a:rPr lang="en-US" sz="2000" dirty="0">
                <a:latin typeface="Arial" pitchFamily="34" charset="0"/>
                <a:cs typeface="Arial" pitchFamily="34" charset="0"/>
              </a:rPr>
              <a:t> </a:t>
            </a:r>
            <a:r>
              <a:rPr lang="en-US" sz="2000" dirty="0" err="1">
                <a:latin typeface="Arial" pitchFamily="34" charset="0"/>
                <a:cs typeface="Arial" pitchFamily="34" charset="0"/>
              </a:rPr>
              <a:t>trị</a:t>
            </a:r>
            <a:r>
              <a:rPr lang="en-US" sz="2000" dirty="0">
                <a:latin typeface="Arial" pitchFamily="34" charset="0"/>
                <a:cs typeface="Arial" pitchFamily="34" charset="0"/>
              </a:rPr>
              <a:t> </a:t>
            </a:r>
            <a:r>
              <a:rPr lang="en-US" sz="2000" dirty="0" err="1">
                <a:latin typeface="Arial" pitchFamily="34" charset="0"/>
                <a:cs typeface="Arial" pitchFamily="34" charset="0"/>
              </a:rPr>
              <a:t>này</a:t>
            </a:r>
            <a:r>
              <a:rPr lang="en-US" sz="2000" dirty="0">
                <a:latin typeface="Arial" pitchFamily="34" charset="0"/>
                <a:cs typeface="Arial" pitchFamily="34" charset="0"/>
              </a:rPr>
              <a:t> </a:t>
            </a:r>
            <a:r>
              <a:rPr lang="en-US" sz="2000" dirty="0" err="1">
                <a:latin typeface="Arial" pitchFamily="34" charset="0"/>
                <a:cs typeface="Arial" pitchFamily="34" charset="0"/>
              </a:rPr>
              <a:t>thì</a:t>
            </a:r>
            <a:r>
              <a:rPr lang="en-US" sz="2000" dirty="0">
                <a:latin typeface="Arial" pitchFamily="34" charset="0"/>
                <a:cs typeface="Arial" pitchFamily="34" charset="0"/>
              </a:rPr>
              <a:t> </a:t>
            </a:r>
            <a:r>
              <a:rPr lang="en-US" sz="2000" dirty="0" err="1" smtClean="0">
                <a:latin typeface="Arial" pitchFamily="34" charset="0"/>
                <a:cs typeface="Arial" pitchFamily="34" charset="0"/>
              </a:rPr>
              <a:t>quá</a:t>
            </a:r>
            <a:endParaRPr lang="en-US" sz="2000" dirty="0" smtClean="0">
              <a:latin typeface="Arial" pitchFamily="34" charset="0"/>
              <a:cs typeface="Arial" pitchFamily="34" charset="0"/>
            </a:endParaRPr>
          </a:p>
          <a:p>
            <a:pPr algn="just"/>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a:latin typeface="Arial" pitchFamily="34" charset="0"/>
                <a:cs typeface="Arial" pitchFamily="34" charset="0"/>
              </a:rPr>
              <a:t>trình</a:t>
            </a:r>
            <a:r>
              <a:rPr lang="en-US" sz="2000" dirty="0">
                <a:latin typeface="Arial" pitchFamily="34" charset="0"/>
                <a:cs typeface="Arial" pitchFamily="34" charset="0"/>
              </a:rPr>
              <a:t> </a:t>
            </a:r>
            <a:r>
              <a:rPr lang="en-US" sz="2000" dirty="0" err="1">
                <a:latin typeface="Arial" pitchFamily="34" charset="0"/>
                <a:cs typeface="Arial" pitchFamily="34" charset="0"/>
              </a:rPr>
              <a:t>phân</a:t>
            </a:r>
            <a:r>
              <a:rPr lang="en-US" sz="2000" dirty="0">
                <a:latin typeface="Arial" pitchFamily="34" charset="0"/>
                <a:cs typeface="Arial" pitchFamily="34" charset="0"/>
              </a:rPr>
              <a:t> </a:t>
            </a:r>
            <a:r>
              <a:rPr lang="en-US" sz="2000" dirty="0" err="1">
                <a:latin typeface="Arial" pitchFamily="34" charset="0"/>
                <a:cs typeface="Arial" pitchFamily="34" charset="0"/>
              </a:rPr>
              <a:t>ly</a:t>
            </a:r>
            <a:r>
              <a:rPr lang="en-US" sz="2000" dirty="0">
                <a:latin typeface="Arial" pitchFamily="34" charset="0"/>
                <a:cs typeface="Arial" pitchFamily="34" charset="0"/>
              </a:rPr>
              <a:t> </a:t>
            </a:r>
            <a:r>
              <a:rPr lang="en-US" sz="2000" dirty="0" err="1">
                <a:latin typeface="Arial" pitchFamily="34" charset="0"/>
                <a:cs typeface="Arial" pitchFamily="34" charset="0"/>
              </a:rPr>
              <a:t>sẽ</a:t>
            </a:r>
            <a:r>
              <a:rPr lang="en-US" sz="2000" dirty="0">
                <a:latin typeface="Arial" pitchFamily="34" charset="0"/>
                <a:cs typeface="Arial" pitchFamily="34" charset="0"/>
              </a:rPr>
              <a:t> </a:t>
            </a:r>
            <a:r>
              <a:rPr lang="en-US" sz="2000" dirty="0" err="1">
                <a:latin typeface="Arial" pitchFamily="34" charset="0"/>
                <a:cs typeface="Arial" pitchFamily="34" charset="0"/>
              </a:rPr>
              <a:t>bị</a:t>
            </a:r>
            <a:r>
              <a:rPr lang="en-US" sz="2000" dirty="0">
                <a:latin typeface="Arial" pitchFamily="34" charset="0"/>
                <a:cs typeface="Arial" pitchFamily="34" charset="0"/>
              </a:rPr>
              <a:t> </a:t>
            </a:r>
            <a:r>
              <a:rPr lang="en-US" sz="2000" dirty="0" err="1">
                <a:latin typeface="Arial" pitchFamily="34" charset="0"/>
                <a:cs typeface="Arial" pitchFamily="34" charset="0"/>
              </a:rPr>
              <a:t>đình</a:t>
            </a:r>
            <a:r>
              <a:rPr lang="en-US" sz="2000" dirty="0">
                <a:latin typeface="Arial" pitchFamily="34" charset="0"/>
                <a:cs typeface="Arial" pitchFamily="34" charset="0"/>
              </a:rPr>
              <a:t> </a:t>
            </a:r>
            <a:r>
              <a:rPr lang="en-US" sz="2000" dirty="0" err="1" smtClean="0">
                <a:latin typeface="Arial" pitchFamily="34" charset="0"/>
                <a:cs typeface="Arial" pitchFamily="34" charset="0"/>
              </a:rPr>
              <a:t>trệ</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a:p>
            <a:pPr marL="342900" indent="-342900" algn="just">
              <a:buFont typeface="Courier New" pitchFamily="49" charset="0"/>
              <a:buChar char="o"/>
            </a:pPr>
            <a:r>
              <a:rPr lang="en-US" sz="2000" dirty="0" err="1">
                <a:latin typeface="Arial" pitchFamily="34" charset="0"/>
                <a:cs typeface="Arial" pitchFamily="34" charset="0"/>
              </a:rPr>
              <a:t>Hiệu</a:t>
            </a:r>
            <a:r>
              <a:rPr lang="en-US" sz="2000" dirty="0">
                <a:latin typeface="Arial" pitchFamily="34" charset="0"/>
                <a:cs typeface="Arial" pitchFamily="34" charset="0"/>
              </a:rPr>
              <a:t> </a:t>
            </a:r>
            <a:r>
              <a:rPr lang="en-US" sz="2000" dirty="0" err="1">
                <a:latin typeface="Arial" pitchFamily="34" charset="0"/>
                <a:cs typeface="Arial" pitchFamily="34" charset="0"/>
              </a:rPr>
              <a:t>quả</a:t>
            </a:r>
            <a:r>
              <a:rPr lang="en-US" sz="2000" dirty="0">
                <a:latin typeface="Arial" pitchFamily="34" charset="0"/>
                <a:cs typeface="Arial" pitchFamily="34" charset="0"/>
              </a:rPr>
              <a:t> </a:t>
            </a:r>
            <a:r>
              <a:rPr lang="en-US" sz="2000" dirty="0" err="1">
                <a:latin typeface="Arial" pitchFamily="34" charset="0"/>
                <a:cs typeface="Arial" pitchFamily="34" charset="0"/>
              </a:rPr>
              <a:t>của</a:t>
            </a:r>
            <a:r>
              <a:rPr lang="en-US" sz="2000" dirty="0">
                <a:latin typeface="Arial" pitchFamily="34" charset="0"/>
                <a:cs typeface="Arial" pitchFamily="34" charset="0"/>
              </a:rPr>
              <a:t> </a:t>
            </a:r>
            <a:r>
              <a:rPr lang="en-US" sz="2000" dirty="0" err="1">
                <a:latin typeface="Arial" pitchFamily="34" charset="0"/>
                <a:cs typeface="Arial" pitchFamily="34" charset="0"/>
              </a:rPr>
              <a:t>quá</a:t>
            </a:r>
            <a:r>
              <a:rPr lang="en-US" sz="2000" dirty="0">
                <a:latin typeface="Arial" pitchFamily="34" charset="0"/>
                <a:cs typeface="Arial" pitchFamily="34" charset="0"/>
              </a:rPr>
              <a:t> </a:t>
            </a:r>
            <a:r>
              <a:rPr lang="en-US" sz="2000" dirty="0" err="1">
                <a:latin typeface="Arial" pitchFamily="34" charset="0"/>
                <a:cs typeface="Arial" pitchFamily="34" charset="0"/>
              </a:rPr>
              <a:t>trình</a:t>
            </a:r>
            <a:r>
              <a:rPr lang="en-US" sz="2000" dirty="0">
                <a:latin typeface="Arial" pitchFamily="34" charset="0"/>
                <a:cs typeface="Arial" pitchFamily="34" charset="0"/>
              </a:rPr>
              <a:t> </a:t>
            </a:r>
            <a:r>
              <a:rPr lang="en-US" sz="2000" dirty="0" err="1" smtClean="0">
                <a:latin typeface="Arial" pitchFamily="34" charset="0"/>
                <a:cs typeface="Arial" pitchFamily="34" charset="0"/>
              </a:rPr>
              <a:t>phân</a:t>
            </a:r>
            <a:r>
              <a:rPr lang="en-US" sz="2000" dirty="0" smtClean="0">
                <a:latin typeface="Arial" pitchFamily="34" charset="0"/>
                <a:cs typeface="Arial" pitchFamily="34" charset="0"/>
              </a:rPr>
              <a:t> </a:t>
            </a:r>
            <a:r>
              <a:rPr lang="en-US" sz="2000" dirty="0" err="1">
                <a:latin typeface="Arial" pitchFamily="34" charset="0"/>
                <a:cs typeface="Arial" pitchFamily="34" charset="0"/>
              </a:rPr>
              <a:t>ly</a:t>
            </a:r>
            <a:r>
              <a:rPr lang="en-US" sz="2000" dirty="0">
                <a:latin typeface="Arial" pitchFamily="34" charset="0"/>
                <a:cs typeface="Arial" pitchFamily="34" charset="0"/>
              </a:rPr>
              <a:t> </a:t>
            </a:r>
            <a:r>
              <a:rPr lang="en-US" sz="2000" dirty="0" err="1">
                <a:latin typeface="Arial" pitchFamily="34" charset="0"/>
                <a:cs typeface="Arial" pitchFamily="34" charset="0"/>
              </a:rPr>
              <a:t>phụ</a:t>
            </a:r>
            <a:r>
              <a:rPr lang="en-US" sz="2000" dirty="0">
                <a:latin typeface="Arial" pitchFamily="34" charset="0"/>
                <a:cs typeface="Arial" pitchFamily="34" charset="0"/>
              </a:rPr>
              <a:t> </a:t>
            </a:r>
            <a:r>
              <a:rPr lang="en-US" sz="2000" dirty="0" err="1">
                <a:latin typeface="Arial" pitchFamily="34" charset="0"/>
                <a:cs typeface="Arial" pitchFamily="34" charset="0"/>
              </a:rPr>
              <a:t>thuộc</a:t>
            </a:r>
            <a:r>
              <a:rPr lang="en-US" sz="2000" dirty="0">
                <a:latin typeface="Arial" pitchFamily="34" charset="0"/>
                <a:cs typeface="Arial" pitchFamily="34" charset="0"/>
              </a:rPr>
              <a:t> </a:t>
            </a:r>
            <a:r>
              <a:rPr lang="en-US" sz="2000" dirty="0" err="1">
                <a:latin typeface="Arial" pitchFamily="34" charset="0"/>
                <a:cs typeface="Arial" pitchFamily="34" charset="0"/>
              </a:rPr>
              <a:t>vào</a:t>
            </a:r>
            <a:r>
              <a:rPr lang="en-US" sz="2000" dirty="0">
                <a:latin typeface="Arial" pitchFamily="34" charset="0"/>
                <a:cs typeface="Arial" pitchFamily="34" charset="0"/>
              </a:rPr>
              <a:t> </a:t>
            </a:r>
            <a:endParaRPr lang="en-US" sz="2000" dirty="0" smtClean="0">
              <a:latin typeface="Arial" pitchFamily="34" charset="0"/>
              <a:cs typeface="Arial" pitchFamily="34" charset="0"/>
            </a:endParaRPr>
          </a:p>
          <a:p>
            <a:pPr algn="just"/>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tỉ</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số</a:t>
            </a:r>
            <a:r>
              <a:rPr lang="en-US" sz="2000" dirty="0" smtClean="0">
                <a:latin typeface="Arial" pitchFamily="34" charset="0"/>
                <a:cs typeface="Arial" pitchFamily="34" charset="0"/>
              </a:rPr>
              <a:t>:</a:t>
            </a:r>
          </a:p>
          <a:p>
            <a:pPr algn="just"/>
            <a:endParaRPr lang="en-US" sz="1600" dirty="0">
              <a:latin typeface="Arial" pitchFamily="34" charset="0"/>
              <a:cs typeface="Arial" pitchFamily="34" charset="0"/>
            </a:endParaRPr>
          </a:p>
        </p:txBody>
      </p:sp>
      <p:sp>
        <p:nvSpPr>
          <p:cNvPr id="6" name="Rectangle 5"/>
          <p:cNvSpPr/>
          <p:nvPr/>
        </p:nvSpPr>
        <p:spPr>
          <a:xfrm>
            <a:off x="1" y="4419600"/>
            <a:ext cx="5741842" cy="1631216"/>
          </a:xfrm>
          <a:prstGeom prst="rect">
            <a:avLst/>
          </a:prstGeom>
        </p:spPr>
        <p:txBody>
          <a:bodyPr wrap="square">
            <a:spAutoFit/>
          </a:bodyPr>
          <a:lstStyle/>
          <a:p>
            <a:pPr algn="just"/>
            <a:r>
              <a:rPr lang="en-US" sz="2000" dirty="0" smtClean="0">
                <a:latin typeface="Arial" pitchFamily="34" charset="0"/>
                <a:cs typeface="Arial" pitchFamily="34" charset="0"/>
              </a:rPr>
              <a:t>d</a:t>
            </a:r>
            <a:r>
              <a:rPr lang="en-US" sz="2000" baseline="-25000" dirty="0" smtClean="0">
                <a:latin typeface="Arial" pitchFamily="34" charset="0"/>
                <a:cs typeface="Arial" pitchFamily="34" charset="0"/>
              </a:rPr>
              <a:t>2</a:t>
            </a:r>
            <a:r>
              <a:rPr lang="en-US" sz="2000" dirty="0">
                <a:latin typeface="Arial" pitchFamily="34" charset="0"/>
                <a:cs typeface="Arial" pitchFamily="34" charset="0"/>
              </a:rPr>
              <a:t>: </a:t>
            </a:r>
            <a:r>
              <a:rPr lang="en-US" sz="2000" dirty="0" err="1">
                <a:latin typeface="Arial" pitchFamily="34" charset="0"/>
                <a:cs typeface="Arial" pitchFamily="34" charset="0"/>
              </a:rPr>
              <a:t>đường</a:t>
            </a:r>
            <a:r>
              <a:rPr lang="en-US" sz="2000" dirty="0">
                <a:latin typeface="Arial" pitchFamily="34" charset="0"/>
                <a:cs typeface="Arial" pitchFamily="34" charset="0"/>
              </a:rPr>
              <a:t> </a:t>
            </a:r>
            <a:r>
              <a:rPr lang="en-US" sz="2000" dirty="0" err="1">
                <a:latin typeface="Arial" pitchFamily="34" charset="0"/>
                <a:cs typeface="Arial" pitchFamily="34" charset="0"/>
              </a:rPr>
              <a:t>kính</a:t>
            </a:r>
            <a:r>
              <a:rPr lang="en-US" sz="2000" dirty="0">
                <a:latin typeface="Arial" pitchFamily="34" charset="0"/>
                <a:cs typeface="Arial" pitchFamily="34" charset="0"/>
              </a:rPr>
              <a:t> </a:t>
            </a:r>
            <a:r>
              <a:rPr lang="en-US" sz="2000" dirty="0" err="1">
                <a:latin typeface="Arial" pitchFamily="34" charset="0"/>
                <a:cs typeface="Arial" pitchFamily="34" charset="0"/>
              </a:rPr>
              <a:t>ống</a:t>
            </a:r>
            <a:r>
              <a:rPr lang="en-US" sz="2000" dirty="0">
                <a:latin typeface="Arial" pitchFamily="34" charset="0"/>
                <a:cs typeface="Arial" pitchFamily="34" charset="0"/>
              </a:rPr>
              <a:t> </a:t>
            </a:r>
            <a:r>
              <a:rPr lang="en-US" sz="2000" dirty="0" err="1">
                <a:latin typeface="Arial" pitchFamily="34" charset="0"/>
                <a:cs typeface="Arial" pitchFamily="34" charset="0"/>
              </a:rPr>
              <a:t>tháo</a:t>
            </a:r>
            <a:r>
              <a:rPr lang="en-US" sz="2000" dirty="0">
                <a:latin typeface="Arial" pitchFamily="34" charset="0"/>
                <a:cs typeface="Arial" pitchFamily="34" charset="0"/>
              </a:rPr>
              <a:t> </a:t>
            </a:r>
            <a:r>
              <a:rPr lang="en-US" sz="2000" dirty="0" err="1">
                <a:latin typeface="Arial" pitchFamily="34" charset="0"/>
                <a:cs typeface="Arial" pitchFamily="34" charset="0"/>
              </a:rPr>
              <a:t>nước</a:t>
            </a:r>
            <a:r>
              <a:rPr lang="en-US" sz="2000" dirty="0">
                <a:latin typeface="Arial" pitchFamily="34" charset="0"/>
                <a:cs typeface="Arial" pitchFamily="34" charset="0"/>
              </a:rPr>
              <a:t> </a:t>
            </a:r>
            <a:r>
              <a:rPr lang="en-US" sz="2000" dirty="0" err="1" smtClean="0">
                <a:latin typeface="Arial" pitchFamily="34" charset="0"/>
                <a:cs typeface="Arial" pitchFamily="34" charset="0"/>
              </a:rPr>
              <a:t>trong</a:t>
            </a:r>
            <a:r>
              <a:rPr lang="en-US" sz="2000" dirty="0">
                <a:latin typeface="Arial" pitchFamily="34" charset="0"/>
                <a:cs typeface="Arial" pitchFamily="34" charset="0"/>
              </a:rPr>
              <a:t>; </a:t>
            </a:r>
            <a:endParaRPr lang="en-US" sz="2000" dirty="0" smtClean="0">
              <a:latin typeface="Arial" pitchFamily="34" charset="0"/>
              <a:cs typeface="Arial" pitchFamily="34" charset="0"/>
            </a:endParaRPr>
          </a:p>
          <a:p>
            <a:pPr algn="just"/>
            <a:r>
              <a:rPr lang="en-US" sz="2000" dirty="0" smtClean="0">
                <a:latin typeface="Arial" pitchFamily="34" charset="0"/>
                <a:cs typeface="Arial" pitchFamily="34" charset="0"/>
              </a:rPr>
              <a:t>d</a:t>
            </a:r>
            <a:r>
              <a:rPr lang="en-US" sz="2000" baseline="-25000" dirty="0" smtClean="0">
                <a:latin typeface="Arial" pitchFamily="34" charset="0"/>
                <a:cs typeface="Arial" pitchFamily="34" charset="0"/>
              </a:rPr>
              <a:t>3</a:t>
            </a:r>
            <a:r>
              <a:rPr lang="en-US" sz="2000" dirty="0">
                <a:latin typeface="Arial" pitchFamily="34" charset="0"/>
                <a:cs typeface="Arial" pitchFamily="34" charset="0"/>
              </a:rPr>
              <a:t>: </a:t>
            </a:r>
            <a:r>
              <a:rPr lang="en-US" sz="2000" dirty="0" err="1">
                <a:latin typeface="Arial" pitchFamily="34" charset="0"/>
                <a:cs typeface="Arial" pitchFamily="34" charset="0"/>
              </a:rPr>
              <a:t>đường</a:t>
            </a:r>
            <a:r>
              <a:rPr lang="en-US" sz="2000" dirty="0">
                <a:latin typeface="Arial" pitchFamily="34" charset="0"/>
                <a:cs typeface="Arial" pitchFamily="34" charset="0"/>
              </a:rPr>
              <a:t> </a:t>
            </a:r>
            <a:r>
              <a:rPr lang="en-US" sz="2000" dirty="0" err="1">
                <a:latin typeface="Arial" pitchFamily="34" charset="0"/>
                <a:cs typeface="Arial" pitchFamily="34" charset="0"/>
              </a:rPr>
              <a:t>kính</a:t>
            </a:r>
            <a:r>
              <a:rPr lang="en-US" sz="2000" dirty="0">
                <a:latin typeface="Arial" pitchFamily="34" charset="0"/>
                <a:cs typeface="Arial" pitchFamily="34" charset="0"/>
              </a:rPr>
              <a:t> </a:t>
            </a:r>
            <a:r>
              <a:rPr lang="en-US" sz="2000" dirty="0" err="1">
                <a:latin typeface="Arial" pitchFamily="34" charset="0"/>
                <a:cs typeface="Arial" pitchFamily="34" charset="0"/>
              </a:rPr>
              <a:t>cửa</a:t>
            </a:r>
            <a:r>
              <a:rPr lang="en-US" sz="2000" dirty="0">
                <a:latin typeface="Arial" pitchFamily="34" charset="0"/>
                <a:cs typeface="Arial" pitchFamily="34" charset="0"/>
              </a:rPr>
              <a:t> </a:t>
            </a:r>
            <a:r>
              <a:rPr lang="en-US" sz="2000" dirty="0" err="1" smtClean="0">
                <a:latin typeface="Arial" pitchFamily="34" charset="0"/>
                <a:cs typeface="Arial" pitchFamily="34" charset="0"/>
              </a:rPr>
              <a:t>tháo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bùn</a:t>
            </a:r>
            <a:r>
              <a:rPr lang="en-US" sz="2000" dirty="0" smtClean="0">
                <a:latin typeface="Arial" pitchFamily="34" charset="0"/>
                <a:cs typeface="Arial" pitchFamily="34" charset="0"/>
              </a:rPr>
              <a:t> </a:t>
            </a:r>
            <a:r>
              <a:rPr lang="en-US" sz="2000" dirty="0">
                <a:latin typeface="Arial" pitchFamily="34" charset="0"/>
                <a:cs typeface="Arial" pitchFamily="34" charset="0"/>
              </a:rPr>
              <a:t>(</a:t>
            </a:r>
            <a:r>
              <a:rPr lang="en-US" sz="2000" dirty="0" err="1">
                <a:latin typeface="Arial" pitchFamily="34" charset="0"/>
                <a:cs typeface="Arial" pitchFamily="34" charset="0"/>
              </a:rPr>
              <a:t>huyền</a:t>
            </a:r>
            <a:r>
              <a:rPr lang="en-US" sz="2000" dirty="0">
                <a:latin typeface="Arial" pitchFamily="34" charset="0"/>
                <a:cs typeface="Arial" pitchFamily="34" charset="0"/>
              </a:rPr>
              <a:t> </a:t>
            </a:r>
            <a:r>
              <a:rPr lang="en-US" sz="2000" dirty="0" err="1">
                <a:latin typeface="Arial" pitchFamily="34" charset="0"/>
                <a:cs typeface="Arial" pitchFamily="34" charset="0"/>
              </a:rPr>
              <a:t>phù</a:t>
            </a:r>
            <a:r>
              <a:rPr lang="en-US" sz="2000" dirty="0">
                <a:latin typeface="Arial" pitchFamily="34" charset="0"/>
                <a:cs typeface="Arial" pitchFamily="34" charset="0"/>
              </a:rPr>
              <a:t> </a:t>
            </a:r>
            <a:r>
              <a:rPr lang="en-US" sz="2000" dirty="0" err="1">
                <a:latin typeface="Arial" pitchFamily="34" charset="0"/>
                <a:cs typeface="Arial" pitchFamily="34" charset="0"/>
              </a:rPr>
              <a:t>đặc</a:t>
            </a:r>
            <a:r>
              <a:rPr lang="en-US" sz="2000" dirty="0">
                <a:latin typeface="Arial" pitchFamily="34" charset="0"/>
                <a:cs typeface="Arial" pitchFamily="34" charset="0"/>
              </a:rPr>
              <a:t>). </a:t>
            </a:r>
            <a:endParaRPr lang="en-US" sz="2000" dirty="0" smtClean="0">
              <a:latin typeface="Arial" pitchFamily="34" charset="0"/>
              <a:cs typeface="Arial" pitchFamily="34" charset="0"/>
            </a:endParaRPr>
          </a:p>
          <a:p>
            <a:pPr algn="just"/>
            <a:r>
              <a:rPr lang="en-US" sz="2000" dirty="0" smtClean="0">
                <a:latin typeface="Arial" pitchFamily="34" charset="0"/>
                <a:cs typeface="Arial" pitchFamily="34" charset="0"/>
              </a:rPr>
              <a:t>d</a:t>
            </a:r>
            <a:r>
              <a:rPr lang="en-US" sz="2000" baseline="-25000" dirty="0" smtClean="0">
                <a:latin typeface="Arial" pitchFamily="34" charset="0"/>
                <a:cs typeface="Arial" pitchFamily="34" charset="0"/>
              </a:rPr>
              <a:t>3</a:t>
            </a:r>
            <a:r>
              <a:rPr lang="en-US" sz="2000" dirty="0" smtClean="0">
                <a:latin typeface="Arial" pitchFamily="34" charset="0"/>
                <a:cs typeface="Arial" pitchFamily="34" charset="0"/>
              </a:rPr>
              <a:t> </a:t>
            </a:r>
            <a:r>
              <a:rPr lang="en-US" sz="2000" dirty="0">
                <a:latin typeface="Arial" pitchFamily="34" charset="0"/>
                <a:cs typeface="Arial" pitchFamily="34" charset="0"/>
              </a:rPr>
              <a:t>=(</a:t>
            </a:r>
            <a:r>
              <a:rPr lang="en-US" sz="2000" dirty="0" smtClean="0">
                <a:latin typeface="Arial" pitchFamily="34" charset="0"/>
                <a:cs typeface="Arial" pitchFamily="34" charset="0"/>
              </a:rPr>
              <a:t>0,167÷0,2)D</a:t>
            </a:r>
            <a:endParaRPr lang="en-US" sz="2000" dirty="0">
              <a:latin typeface="Arial" pitchFamily="34" charset="0"/>
              <a:cs typeface="Arial" pitchFamily="34" charset="0"/>
            </a:endParaRPr>
          </a:p>
          <a:p>
            <a:pPr algn="just"/>
            <a:r>
              <a:rPr lang="en-US" sz="2000" dirty="0" smtClean="0">
                <a:latin typeface="Arial" pitchFamily="34" charset="0"/>
                <a:cs typeface="Arial" pitchFamily="34" charset="0"/>
              </a:rPr>
              <a:t>d</a:t>
            </a:r>
            <a:r>
              <a:rPr lang="en-US" sz="2000" baseline="-25000" dirty="0" smtClean="0">
                <a:latin typeface="Arial" pitchFamily="34" charset="0"/>
                <a:cs typeface="Arial" pitchFamily="34" charset="0"/>
              </a:rPr>
              <a:t>2</a:t>
            </a:r>
            <a:r>
              <a:rPr lang="en-US" sz="2000" dirty="0" smtClean="0">
                <a:latin typeface="Arial" pitchFamily="34" charset="0"/>
                <a:cs typeface="Arial" pitchFamily="34" charset="0"/>
              </a:rPr>
              <a:t> =(0,14÷0,3)D</a:t>
            </a:r>
          </a:p>
          <a:p>
            <a:pPr algn="just"/>
            <a:r>
              <a:rPr lang="en-US" sz="2000" dirty="0" smtClean="0">
                <a:latin typeface="Arial" pitchFamily="34" charset="0"/>
                <a:cs typeface="Arial" pitchFamily="34" charset="0"/>
              </a:rPr>
              <a:t>D: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kính</a:t>
            </a:r>
            <a:r>
              <a:rPr lang="en-US" sz="2000" dirty="0" smtClean="0">
                <a:latin typeface="Arial" pitchFamily="34" charset="0"/>
                <a:cs typeface="Arial" pitchFamily="34" charset="0"/>
              </a:rPr>
              <a:t> cyclone</a:t>
            </a:r>
            <a:endParaRPr lang="en-US" sz="2000" dirty="0">
              <a:latin typeface="Arial" pitchFamily="34" charset="0"/>
              <a:cs typeface="Arial" pitchFamily="34" charset="0"/>
            </a:endParaRPr>
          </a:p>
        </p:txBody>
      </p:sp>
      <p:sp>
        <p:nvSpPr>
          <p:cNvPr id="8" name="Rectangle 7"/>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pic>
        <p:nvPicPr>
          <p:cNvPr id="40985" name="Picture 25" descr="http://oilfield.gnsolidscontrol.com/wp-content/uploads/2010/04/hydrocyclone-operation-work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1843" y="1695450"/>
            <a:ext cx="3381375" cy="516255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57</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64148439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7200"/>
            <a:ext cx="9144000" cy="6155531"/>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Cyclone </a:t>
            </a:r>
            <a:r>
              <a:rPr lang="en-US" sz="2400" b="1" dirty="0" err="1" smtClean="0">
                <a:solidFill>
                  <a:srgbClr val="FF0066"/>
                </a:solidFill>
                <a:latin typeface="Arial" pitchFamily="34" charset="0"/>
                <a:cs typeface="Arial" pitchFamily="34" charset="0"/>
              </a:rPr>
              <a:t>lắng</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huyền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phù</a:t>
            </a:r>
            <a:r>
              <a:rPr lang="en-US" sz="2400" b="1" dirty="0" smtClean="0">
                <a:solidFill>
                  <a:srgbClr val="FF0066"/>
                </a:solidFill>
                <a:latin typeface="Arial" pitchFamily="34" charset="0"/>
                <a:cs typeface="Arial" pitchFamily="34" charset="0"/>
              </a:rPr>
              <a:t> </a:t>
            </a:r>
            <a:r>
              <a:rPr lang="en-US" sz="2000" b="1" dirty="0" smtClean="0">
                <a:solidFill>
                  <a:srgbClr val="00CC00"/>
                </a:solidFill>
                <a:latin typeface="Arial" pitchFamily="34" charset="0"/>
                <a:cs typeface="Arial" pitchFamily="34" charset="0"/>
              </a:rPr>
              <a:t>(cyclone </a:t>
            </a:r>
            <a:r>
              <a:rPr lang="en-US" sz="2000" b="1" dirty="0" err="1" smtClean="0">
                <a:solidFill>
                  <a:srgbClr val="00CC00"/>
                </a:solidFill>
                <a:latin typeface="Arial" pitchFamily="34" charset="0"/>
                <a:cs typeface="Arial" pitchFamily="34" charset="0"/>
              </a:rPr>
              <a:t>thủy</a:t>
            </a:r>
            <a:r>
              <a:rPr lang="en-US" sz="2000" b="1" dirty="0" smtClean="0">
                <a:solidFill>
                  <a:srgbClr val="00CC00"/>
                </a:solidFill>
                <a:latin typeface="Arial" pitchFamily="34" charset="0"/>
                <a:cs typeface="Arial" pitchFamily="34" charset="0"/>
              </a:rPr>
              <a:t> </a:t>
            </a:r>
            <a:r>
              <a:rPr lang="en-US" sz="2000" b="1" dirty="0" err="1" smtClean="0">
                <a:solidFill>
                  <a:srgbClr val="00CC00"/>
                </a:solidFill>
                <a:latin typeface="Arial" pitchFamily="34" charset="0"/>
                <a:cs typeface="Arial" pitchFamily="34" charset="0"/>
              </a:rPr>
              <a:t>lực-hydrocyclone</a:t>
            </a:r>
            <a:r>
              <a:rPr lang="en-US" sz="2000" b="1" dirty="0" smtClean="0">
                <a:solidFill>
                  <a:srgbClr val="00CC00"/>
                </a:solidFill>
                <a:latin typeface="Arial" pitchFamily="34" charset="0"/>
                <a:cs typeface="Arial" pitchFamily="34" charset="0"/>
              </a:rPr>
              <a:t>): </a:t>
            </a:r>
          </a:p>
          <a:p>
            <a:pPr algn="just"/>
            <a:r>
              <a:rPr lang="en-US" sz="2400" b="1" dirty="0" err="1" smtClean="0">
                <a:solidFill>
                  <a:srgbClr val="FF6600"/>
                </a:solidFill>
                <a:latin typeface="Arial" pitchFamily="34" charset="0"/>
                <a:cs typeface="Arial" pitchFamily="34" charset="0"/>
              </a:rPr>
              <a:t>Thông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số</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cơ</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bản</a:t>
            </a:r>
            <a:r>
              <a:rPr lang="en-US" sz="2400" b="1" dirty="0" smtClean="0">
                <a:solidFill>
                  <a:srgbClr val="FF6600"/>
                </a:solidFill>
                <a:latin typeface="Arial" pitchFamily="34" charset="0"/>
                <a:cs typeface="Arial" pitchFamily="34" charset="0"/>
              </a:rPr>
              <a:t>: </a:t>
            </a:r>
          </a:p>
          <a:p>
            <a:pPr algn="just"/>
            <a:r>
              <a:rPr lang="en-US" sz="2400" b="1" dirty="0" err="1">
                <a:latin typeface="Arial" pitchFamily="34" charset="0"/>
                <a:cs typeface="Arial" pitchFamily="34" charset="0"/>
              </a:rPr>
              <a:t>Đường</a:t>
            </a:r>
            <a:r>
              <a:rPr lang="en-US" sz="2400" b="1" dirty="0">
                <a:latin typeface="Arial" pitchFamily="34" charset="0"/>
                <a:cs typeface="Arial" pitchFamily="34" charset="0"/>
              </a:rPr>
              <a:t> </a:t>
            </a:r>
            <a:r>
              <a:rPr lang="en-US" sz="2400" b="1" dirty="0" err="1">
                <a:latin typeface="Arial" pitchFamily="34" charset="0"/>
                <a:cs typeface="Arial" pitchFamily="34" charset="0"/>
              </a:rPr>
              <a:t>kính</a:t>
            </a:r>
            <a:r>
              <a:rPr lang="en-US" sz="2400" b="1" dirty="0">
                <a:latin typeface="Arial" pitchFamily="34" charset="0"/>
                <a:cs typeface="Arial" pitchFamily="34" charset="0"/>
              </a:rPr>
              <a:t> </a:t>
            </a:r>
            <a:r>
              <a:rPr lang="en-US" sz="2400" b="1" dirty="0" err="1">
                <a:latin typeface="Arial" pitchFamily="34" charset="0"/>
                <a:cs typeface="Arial" pitchFamily="34" charset="0"/>
              </a:rPr>
              <a:t>ống</a:t>
            </a:r>
            <a:r>
              <a:rPr lang="en-US" sz="2400" b="1" dirty="0">
                <a:latin typeface="Arial" pitchFamily="34" charset="0"/>
                <a:cs typeface="Arial" pitchFamily="34" charset="0"/>
              </a:rPr>
              <a:t> </a:t>
            </a:r>
            <a:r>
              <a:rPr lang="en-US" sz="2400" b="1" dirty="0" err="1">
                <a:latin typeface="Arial" pitchFamily="34" charset="0"/>
                <a:cs typeface="Arial" pitchFamily="34" charset="0"/>
              </a:rPr>
              <a:t>vào</a:t>
            </a:r>
            <a:r>
              <a:rPr lang="en-US" sz="2400" b="1" dirty="0">
                <a:latin typeface="Arial" pitchFamily="34" charset="0"/>
                <a:cs typeface="Arial" pitchFamily="34" charset="0"/>
              </a:rPr>
              <a:t>:</a:t>
            </a:r>
          </a:p>
          <a:p>
            <a:pPr algn="just"/>
            <a:endParaRPr lang="en-US" sz="2400" dirty="0" smtClean="0">
              <a:latin typeface="Arial" pitchFamily="34" charset="0"/>
              <a:cs typeface="Arial" pitchFamily="34" charset="0"/>
              <a:sym typeface="Symbol"/>
            </a:endParaRPr>
          </a:p>
          <a:p>
            <a:pPr algn="just"/>
            <a:r>
              <a:rPr lang="en-US" sz="2400" dirty="0" smtClean="0">
                <a:latin typeface="Arial" pitchFamily="34" charset="0"/>
                <a:cs typeface="Arial" pitchFamily="34" charset="0"/>
                <a:sym typeface="Symbol"/>
              </a:rPr>
              <a:t></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hệ</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số</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lưu</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lượng</a:t>
            </a:r>
            <a:endParaRPr lang="en-US" sz="2400" dirty="0">
              <a:latin typeface="Arial" pitchFamily="34" charset="0"/>
              <a:cs typeface="Arial" pitchFamily="34" charset="0"/>
            </a:endParaRPr>
          </a:p>
          <a:p>
            <a:pPr algn="just"/>
            <a:r>
              <a:rPr lang="en-US" sz="2400" b="1" dirty="0" err="1" smtClean="0">
                <a:latin typeface="Arial" pitchFamily="34" charset="0"/>
                <a:cs typeface="Arial" pitchFamily="34" charset="0"/>
              </a:rPr>
              <a:t>Năng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suất</a:t>
            </a:r>
            <a:r>
              <a:rPr lang="en-US" sz="2400" b="1" dirty="0" smtClean="0">
                <a:latin typeface="Arial" pitchFamily="34" charset="0"/>
                <a:cs typeface="Arial" pitchFamily="34" charset="0"/>
              </a:rPr>
              <a:t> cyclone:</a:t>
            </a:r>
          </a:p>
          <a:p>
            <a:pPr algn="just"/>
            <a:endParaRPr lang="en-US" sz="2400" dirty="0" smtClean="0">
              <a:latin typeface="Arial" pitchFamily="34" charset="0"/>
              <a:cs typeface="Arial" pitchFamily="34" charset="0"/>
            </a:endParaRPr>
          </a:p>
          <a:p>
            <a:pPr algn="just"/>
            <a:r>
              <a:rPr lang="en-US" sz="2400" dirty="0" smtClean="0">
                <a:latin typeface="Arial" pitchFamily="34" charset="0"/>
                <a:cs typeface="Arial" pitchFamily="34" charset="0"/>
              </a:rPr>
              <a:t>K: </a:t>
            </a:r>
            <a:r>
              <a:rPr lang="en-US" sz="2400" dirty="0" err="1" smtClean="0">
                <a:latin typeface="Arial" pitchFamily="34" charset="0"/>
                <a:cs typeface="Arial" pitchFamily="34" charset="0"/>
              </a:rPr>
              <a:t>hệ</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endParaRPr lang="en-US" sz="2400" dirty="0">
              <a:latin typeface="Arial" pitchFamily="34" charset="0"/>
              <a:cs typeface="Arial" pitchFamily="34" charset="0"/>
            </a:endParaRPr>
          </a:p>
          <a:p>
            <a:pPr algn="just"/>
            <a:r>
              <a:rPr lang="en-US" sz="2400" b="1" dirty="0" smtClean="0">
                <a:latin typeface="Arial" pitchFamily="34" charset="0"/>
                <a:cs typeface="Arial" pitchFamily="34" charset="0"/>
              </a:rPr>
              <a:t> </a:t>
            </a:r>
          </a:p>
          <a:p>
            <a:pPr algn="just"/>
            <a:r>
              <a:rPr lang="en-US" sz="2400" b="1" dirty="0" err="1" smtClean="0">
                <a:latin typeface="Arial" pitchFamily="34" charset="0"/>
                <a:cs typeface="Arial" pitchFamily="34" charset="0"/>
              </a:rPr>
              <a:t>Công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suất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máy</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bơm</a:t>
            </a:r>
            <a:r>
              <a:rPr lang="en-US" sz="2400" b="1" dirty="0" smtClean="0">
                <a:latin typeface="Arial" pitchFamily="34" charset="0"/>
                <a:cs typeface="Arial" pitchFamily="34" charset="0"/>
              </a:rPr>
              <a:t>: </a:t>
            </a:r>
            <a:r>
              <a:rPr lang="en-US" sz="2400" dirty="0" err="1" smtClean="0">
                <a:latin typeface="Arial" pitchFamily="34" charset="0"/>
                <a:cs typeface="Arial" pitchFamily="34" charset="0"/>
              </a:rPr>
              <a:t>tạo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p>
          <a:p>
            <a:pPr algn="just"/>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cyclone </a:t>
            </a:r>
            <a:r>
              <a:rPr lang="en-US" sz="2400" dirty="0" err="1" smtClean="0">
                <a:latin typeface="Arial" pitchFamily="34" charset="0"/>
                <a:cs typeface="Arial" pitchFamily="34" charset="0"/>
              </a:rPr>
              <a:t>hoạt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endParaRPr lang="en-US" sz="2400" dirty="0" smtClean="0">
              <a:latin typeface="Arial" pitchFamily="34" charset="0"/>
              <a:cs typeface="Arial" pitchFamily="34" charset="0"/>
            </a:endParaRPr>
          </a:p>
          <a:p>
            <a:pPr algn="just"/>
            <a:endParaRPr lang="en-US" sz="2400" dirty="0">
              <a:latin typeface="Arial" pitchFamily="34" charset="0"/>
              <a:cs typeface="Arial" pitchFamily="34" charset="0"/>
            </a:endParaRPr>
          </a:p>
          <a:p>
            <a:pPr algn="just"/>
            <a:endParaRPr lang="en-US" sz="2400" dirty="0" smtClean="0">
              <a:latin typeface="Arial" pitchFamily="34" charset="0"/>
              <a:cs typeface="Arial" pitchFamily="34" charset="0"/>
            </a:endParaRPr>
          </a:p>
          <a:p>
            <a:pPr algn="just"/>
            <a:r>
              <a:rPr lang="en-US" sz="2400" dirty="0" err="1" smtClean="0">
                <a:latin typeface="Arial" pitchFamily="34" charset="0"/>
                <a:cs typeface="Arial" pitchFamily="34" charset="0"/>
              </a:rPr>
              <a:t>H</a:t>
            </a:r>
            <a:r>
              <a:rPr lang="en-US" sz="2400" baseline="-25000" dirty="0" err="1" smtClean="0">
                <a:latin typeface="Arial" pitchFamily="34" charset="0"/>
                <a:cs typeface="Arial" pitchFamily="34" charset="0"/>
              </a:rPr>
              <a:t>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huyền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phù</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cyclone:</a:t>
            </a:r>
          </a:p>
          <a:p>
            <a:pPr algn="just">
              <a:spcBef>
                <a:spcPts val="1200"/>
              </a:spcBef>
            </a:pP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hiệu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Symbol"/>
              </a:rPr>
              <a:t> 0,5; </a:t>
            </a:r>
            <a:r>
              <a:rPr lang="en-US" sz="2400" dirty="0" smtClean="0">
                <a:latin typeface="Arial" pitchFamily="34" charset="0"/>
                <a:cs typeface="Arial" pitchFamily="34" charset="0"/>
              </a:rPr>
              <a:t>D = 300÷350 mm, </a:t>
            </a:r>
            <a:r>
              <a:rPr lang="en-US" sz="2400" dirty="0" err="1" smtClean="0">
                <a:latin typeface="Arial" pitchFamily="34" charset="0"/>
                <a:cs typeface="Arial" pitchFamily="34" charset="0"/>
              </a:rPr>
              <a:t>làm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đậm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huyền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phù</a:t>
            </a:r>
            <a:r>
              <a:rPr lang="en-US" sz="2400" dirty="0">
                <a:latin typeface="Arial" pitchFamily="34" charset="0"/>
                <a:cs typeface="Arial" pitchFamily="34" charset="0"/>
              </a:rPr>
              <a:t> </a:t>
            </a:r>
            <a:br>
              <a:rPr lang="en-US" sz="2400" dirty="0">
                <a:latin typeface="Arial" pitchFamily="34" charset="0"/>
                <a:cs typeface="Arial" pitchFamily="34" charset="0"/>
              </a:rPr>
            </a:br>
            <a:r>
              <a:rPr lang="en-US" sz="2400" dirty="0" smtClean="0">
                <a:latin typeface="Arial" pitchFamily="34" charset="0"/>
                <a:cs typeface="Arial" pitchFamily="34" charset="0"/>
              </a:rPr>
              <a:t>D =100 mm, </a:t>
            </a:r>
            <a:r>
              <a:rPr lang="en-US" sz="2400" dirty="0" err="1" smtClean="0">
                <a:latin typeface="Arial" pitchFamily="34" charset="0"/>
                <a:cs typeface="Arial" pitchFamily="34" charset="0"/>
              </a:rPr>
              <a:t>làm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lỏng</a:t>
            </a:r>
            <a:r>
              <a:rPr lang="en-US" sz="2400" dirty="0" smtClean="0">
                <a:latin typeface="Arial" pitchFamily="34" charset="0"/>
                <a:cs typeface="Arial" pitchFamily="34" charset="0"/>
              </a:rPr>
              <a:t> D= 10÷15 mm.</a:t>
            </a:r>
            <a:endParaRPr lang="en-US" sz="2400" dirty="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707688521"/>
              </p:ext>
            </p:extLst>
          </p:nvPr>
        </p:nvGraphicFramePr>
        <p:xfrm>
          <a:off x="3219687" y="990600"/>
          <a:ext cx="2465388" cy="1009650"/>
        </p:xfrm>
        <a:graphic>
          <a:graphicData uri="http://schemas.openxmlformats.org/presentationml/2006/ole">
            <mc:AlternateContent xmlns:mc="http://schemas.openxmlformats.org/markup-compatibility/2006">
              <mc:Choice xmlns:v="urn:schemas-microsoft-com:vml" Requires="v">
                <p:oleObj spid="_x0000_s44616" name="Equation" r:id="rId3" imgW="1269449" imgH="520474" progId="Equation.3">
                  <p:embed/>
                </p:oleObj>
              </mc:Choice>
              <mc:Fallback>
                <p:oleObj name="Equation" r:id="rId3" imgW="1269449" imgH="520474" progId="Equation.3">
                  <p:embed/>
                  <p:pic>
                    <p:nvPicPr>
                      <p:cNvPr id="0" name="Picture 56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9687" y="990600"/>
                        <a:ext cx="2465388" cy="1009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51908415"/>
              </p:ext>
            </p:extLst>
          </p:nvPr>
        </p:nvGraphicFramePr>
        <p:xfrm>
          <a:off x="2895600" y="2286000"/>
          <a:ext cx="2020888" cy="492125"/>
        </p:xfrm>
        <a:graphic>
          <a:graphicData uri="http://schemas.openxmlformats.org/presentationml/2006/ole">
            <mc:AlternateContent xmlns:mc="http://schemas.openxmlformats.org/markup-compatibility/2006">
              <mc:Choice xmlns:v="urn:schemas-microsoft-com:vml" Requires="v">
                <p:oleObj spid="_x0000_s44617" name="Equation" r:id="rId5" imgW="1040948" imgH="253890" progId="Equation.3">
                  <p:embed/>
                </p:oleObj>
              </mc:Choice>
              <mc:Fallback>
                <p:oleObj name="Equation" r:id="rId5" imgW="1040948" imgH="253890" progId="Equation.3">
                  <p:embed/>
                  <p:pic>
                    <p:nvPicPr>
                      <p:cNvPr id="0" name="Picture 57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2286000"/>
                        <a:ext cx="2020888" cy="49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837730440"/>
              </p:ext>
            </p:extLst>
          </p:nvPr>
        </p:nvGraphicFramePr>
        <p:xfrm>
          <a:off x="1371600" y="2819400"/>
          <a:ext cx="2219325" cy="936625"/>
        </p:xfrm>
        <a:graphic>
          <a:graphicData uri="http://schemas.openxmlformats.org/presentationml/2006/ole">
            <mc:AlternateContent xmlns:mc="http://schemas.openxmlformats.org/markup-compatibility/2006">
              <mc:Choice xmlns:v="urn:schemas-microsoft-com:vml" Requires="v">
                <p:oleObj spid="_x0000_s44618" name="Equation" r:id="rId7" imgW="1143000" imgH="482600" progId="Equation.3">
                  <p:embed/>
                </p:oleObj>
              </mc:Choice>
              <mc:Fallback>
                <p:oleObj name="Equation" r:id="rId7" imgW="1143000" imgH="482600" progId="Equation.3">
                  <p:embed/>
                  <p:pic>
                    <p:nvPicPr>
                      <p:cNvPr id="0" name="Picture 5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1600" y="2819400"/>
                        <a:ext cx="2219325" cy="936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201309792"/>
              </p:ext>
            </p:extLst>
          </p:nvPr>
        </p:nvGraphicFramePr>
        <p:xfrm>
          <a:off x="3264282" y="4190999"/>
          <a:ext cx="2695614" cy="953455"/>
        </p:xfrm>
        <a:graphic>
          <a:graphicData uri="http://schemas.openxmlformats.org/presentationml/2006/ole">
            <mc:AlternateContent xmlns:mc="http://schemas.openxmlformats.org/markup-compatibility/2006">
              <mc:Choice xmlns:v="urn:schemas-microsoft-com:vml" Requires="v">
                <p:oleObj spid="_x0000_s44619" name="Equation" r:id="rId9" imgW="1256755" imgH="444307" progId="Equation.3">
                  <p:embed/>
                </p:oleObj>
              </mc:Choice>
              <mc:Fallback>
                <p:oleObj name="Equation" r:id="rId9" imgW="1256755" imgH="444307" progId="Equation.3">
                  <p:embed/>
                  <p:pic>
                    <p:nvPicPr>
                      <p:cNvPr id="0" name="Picture 57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64282" y="4190999"/>
                        <a:ext cx="2695614" cy="9534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59683607"/>
              </p:ext>
            </p:extLst>
          </p:nvPr>
        </p:nvGraphicFramePr>
        <p:xfrm>
          <a:off x="5410200" y="5029200"/>
          <a:ext cx="1676400" cy="839787"/>
        </p:xfrm>
        <a:graphic>
          <a:graphicData uri="http://schemas.openxmlformats.org/presentationml/2006/ole">
            <mc:AlternateContent xmlns:mc="http://schemas.openxmlformats.org/markup-compatibility/2006">
              <mc:Choice xmlns:v="urn:schemas-microsoft-com:vml" Requires="v">
                <p:oleObj spid="_x0000_s44620" name="Equation" r:id="rId11" imgW="863225" imgH="431613" progId="Equation.3">
                  <p:embed/>
                </p:oleObj>
              </mc:Choice>
              <mc:Fallback>
                <p:oleObj name="Equation" r:id="rId11" imgW="863225" imgH="431613" progId="Equation.3">
                  <p:embed/>
                  <p:pic>
                    <p:nvPicPr>
                      <p:cNvPr id="0" name="Picture 57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10200" y="5029200"/>
                        <a:ext cx="1676400"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7190355" y="5144455"/>
            <a:ext cx="1952779" cy="400110"/>
          </a:xfrm>
          <a:prstGeom prst="rect">
            <a:avLst/>
          </a:prstGeom>
        </p:spPr>
        <p:txBody>
          <a:bodyPr wrap="none">
            <a:spAutoFit/>
          </a:bodyPr>
          <a:lstStyle/>
          <a:p>
            <a:r>
              <a:rPr lang="en-US" sz="2000" b="1" dirty="0" err="1" smtClean="0">
                <a:solidFill>
                  <a:srgbClr val="0070C0"/>
                </a:solidFill>
                <a:latin typeface="Arial" pitchFamily="34" charset="0"/>
                <a:cs typeface="Arial" pitchFamily="34" charset="0"/>
              </a:rPr>
              <a:t>Hydrocyclone</a:t>
            </a:r>
            <a:r>
              <a:rPr lang="en-US" sz="2000" b="1" dirty="0" smtClean="0">
                <a:solidFill>
                  <a:srgbClr val="0070C0"/>
                </a:solidFill>
                <a:latin typeface="Arial" pitchFamily="34" charset="0"/>
                <a:cs typeface="Arial" pitchFamily="34" charset="0"/>
              </a:rPr>
              <a:t> </a:t>
            </a:r>
            <a:endParaRPr lang="en-US" sz="2000" b="1" dirty="0">
              <a:solidFill>
                <a:srgbClr val="0070C0"/>
              </a:solidFill>
              <a:latin typeface="Arial" pitchFamily="34" charset="0"/>
              <a:cs typeface="Arial" pitchFamily="34" charset="0"/>
            </a:endParaRPr>
          </a:p>
        </p:txBody>
      </p:sp>
      <p:sp>
        <p:nvSpPr>
          <p:cNvPr id="11" name="Rectangle 10"/>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pic>
        <p:nvPicPr>
          <p:cNvPr id="44135" name="Picture 103" descr="Hydrocyclone imag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019800" y="886736"/>
            <a:ext cx="3124200" cy="422392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58</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978477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7200"/>
            <a:ext cx="9144000" cy="1754326"/>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000" b="1" dirty="0">
                <a:solidFill>
                  <a:srgbClr val="FF0066"/>
                </a:solidFill>
                <a:latin typeface="Arial" pitchFamily="34" charset="0"/>
                <a:cs typeface="Arial" pitchFamily="34" charset="0"/>
              </a:rPr>
              <a:t>(settling centrifugal </a:t>
            </a:r>
            <a:r>
              <a:rPr lang="en-US" sz="2000" b="1" dirty="0" smtClean="0">
                <a:solidFill>
                  <a:srgbClr val="FF0066"/>
                </a:solidFill>
                <a:latin typeface="Arial" pitchFamily="34" charset="0"/>
                <a:cs typeface="Arial" pitchFamily="34" charset="0"/>
              </a:rPr>
              <a:t>separator): </a:t>
            </a:r>
            <a:endParaRPr lang="en-US" sz="2000" b="1" dirty="0" smtClean="0">
              <a:solidFill>
                <a:srgbClr val="00CC00"/>
              </a:solidFill>
              <a:latin typeface="Arial" pitchFamily="34" charset="0"/>
              <a:cs typeface="Arial" pitchFamily="34" charset="0"/>
            </a:endParaRPr>
          </a:p>
          <a:p>
            <a:pPr algn="just"/>
            <a:r>
              <a:rPr lang="en-US" sz="2400" b="1" dirty="0" err="1" smtClean="0">
                <a:solidFill>
                  <a:srgbClr val="009900"/>
                </a:solidFill>
                <a:latin typeface="Arial" pitchFamily="34" charset="0"/>
                <a:cs typeface="Arial" pitchFamily="34" charset="0"/>
              </a:rPr>
              <a:t>Cấu</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tạo</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và</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nguyên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lý</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làm</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việc</a:t>
            </a:r>
            <a:r>
              <a:rPr lang="en-US" sz="2400" b="1" dirty="0" smtClean="0">
                <a:solidFill>
                  <a:srgbClr val="009900"/>
                </a:solidFill>
                <a:latin typeface="Arial" pitchFamily="34" charset="0"/>
                <a:cs typeface="Arial" pitchFamily="34" charset="0"/>
              </a:rPr>
              <a:t>: </a:t>
            </a:r>
            <a:r>
              <a:rPr lang="en-US" sz="2000" dirty="0" err="1" smtClean="0">
                <a:latin typeface="Arial" pitchFamily="34" charset="0"/>
                <a:cs typeface="Arial" pitchFamily="34" charset="0"/>
              </a:rPr>
              <a:t>gồm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thùng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trụ</a:t>
            </a:r>
            <a:r>
              <a:rPr lang="en-US" sz="2000" dirty="0" smtClean="0">
                <a:latin typeface="Arial" pitchFamily="34" charset="0"/>
                <a:cs typeface="Arial" pitchFamily="34" charset="0"/>
              </a:rPr>
              <a:t> quay </a:t>
            </a:r>
            <a:r>
              <a:rPr lang="en-US" sz="2000" dirty="0" err="1" smtClean="0">
                <a:latin typeface="Arial" pitchFamily="34" charset="0"/>
                <a:cs typeface="Arial" pitchFamily="34" charset="0"/>
              </a:rPr>
              <a:t>xung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quanh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tâm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vận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tốc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góc</a:t>
            </a:r>
            <a:r>
              <a:rPr lang="en-US" sz="2000" dirty="0" smtClean="0">
                <a:latin typeface="Arial" pitchFamily="34" charset="0"/>
                <a:cs typeface="Arial" pitchFamily="34" charset="0"/>
              </a:rPr>
              <a:t> </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quay </a:t>
            </a:r>
            <a:r>
              <a:rPr lang="en-US" sz="2000" dirty="0" err="1" smtClean="0">
                <a:latin typeface="Arial" pitchFamily="34" charset="0"/>
                <a:cs typeface="Arial" pitchFamily="34" charset="0"/>
                <a:sym typeface="Symbol"/>
              </a:rPr>
              <a:t>có</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thể</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đặt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thẳng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đứng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máy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tâm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đứng</a:t>
            </a:r>
            <a:r>
              <a:rPr lang="en-US" sz="2000" dirty="0" smtClean="0">
                <a:latin typeface="Arial" pitchFamily="34" charset="0"/>
                <a:cs typeface="Arial" pitchFamily="34" charset="0"/>
                <a:sym typeface="Symbol"/>
              </a:rPr>
              <a:t>-vertical decanter centrifuge) </a:t>
            </a:r>
            <a:r>
              <a:rPr lang="en-US" sz="2000" dirty="0" err="1" smtClean="0">
                <a:latin typeface="Arial" pitchFamily="34" charset="0"/>
                <a:cs typeface="Arial" pitchFamily="34" charset="0"/>
                <a:sym typeface="Symbol"/>
              </a:rPr>
              <a:t>hoặc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nằm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ngang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máy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tâm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ngang</a:t>
            </a:r>
            <a:r>
              <a:rPr lang="en-US" sz="2000" dirty="0" smtClean="0">
                <a:latin typeface="Arial" pitchFamily="34" charset="0"/>
                <a:cs typeface="Arial" pitchFamily="34" charset="0"/>
                <a:sym typeface="Symbol"/>
              </a:rPr>
              <a:t>-horizontal decanter centrifuge).</a:t>
            </a:r>
          </a:p>
        </p:txBody>
      </p:sp>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pic>
        <p:nvPicPr>
          <p:cNvPr id="5" name="Picture 2" descr="http://www.celxj.com/upImgFile/2011225151918309.jpg"/>
          <p:cNvPicPr>
            <a:picLocks noChangeAspect="1" noChangeArrowheads="1"/>
          </p:cNvPicPr>
          <p:nvPr/>
        </p:nvPicPr>
        <p:blipFill rotWithShape="1">
          <a:blip r:embed="rId2">
            <a:extLst>
              <a:ext uri="{28A0092B-C50C-407E-A947-70E740481C1C}">
                <a14:useLocalDpi xmlns:a14="http://schemas.microsoft.com/office/drawing/2010/main" val="0"/>
              </a:ext>
            </a:extLst>
          </a:blip>
          <a:srcRect l="4875" r="13489" b="4715"/>
          <a:stretch/>
        </p:blipFill>
        <p:spPr bwMode="auto">
          <a:xfrm>
            <a:off x="5045520" y="1896394"/>
            <a:ext cx="4098480" cy="42421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334000" y="6156829"/>
            <a:ext cx="3829895" cy="400110"/>
          </a:xfrm>
          <a:prstGeom prst="rect">
            <a:avLst/>
          </a:prstGeom>
        </p:spPr>
        <p:txBody>
          <a:bodyPr wrap="none">
            <a:spAutoFit/>
          </a:bodyPr>
          <a:lstStyle/>
          <a:p>
            <a:r>
              <a:rPr lang="en-US" sz="2000" b="1" dirty="0" err="1" smtClean="0">
                <a:latin typeface="Arial" pitchFamily="34" charset="0"/>
                <a:cs typeface="Arial" pitchFamily="34" charset="0"/>
              </a:rPr>
              <a:t>Hình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Máy</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ly</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tâm</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đứng</a:t>
            </a:r>
            <a:r>
              <a:rPr lang="en-US" sz="2000" b="1" dirty="0" smtClean="0">
                <a:latin typeface="Arial" pitchFamily="34" charset="0"/>
                <a:cs typeface="Arial" pitchFamily="34" charset="0"/>
              </a:rPr>
              <a:t> 3 </a:t>
            </a:r>
            <a:r>
              <a:rPr lang="en-US" sz="2000" b="1" dirty="0" err="1" smtClean="0">
                <a:latin typeface="Arial" pitchFamily="34" charset="0"/>
                <a:cs typeface="Arial" pitchFamily="34" charset="0"/>
              </a:rPr>
              <a:t>chân</a:t>
            </a:r>
            <a:endParaRPr lang="en-US" sz="2000" b="1" dirty="0"/>
          </a:p>
        </p:txBody>
      </p:sp>
      <p:sp>
        <p:nvSpPr>
          <p:cNvPr id="2" name="Rectangle 1"/>
          <p:cNvSpPr/>
          <p:nvPr/>
        </p:nvSpPr>
        <p:spPr>
          <a:xfrm>
            <a:off x="34636" y="5953873"/>
            <a:ext cx="5680364" cy="923330"/>
          </a:xfrm>
          <a:prstGeom prst="rect">
            <a:avLst/>
          </a:prstGeom>
        </p:spPr>
        <p:txBody>
          <a:bodyPr wrap="square">
            <a:spAutoFit/>
          </a:bodyPr>
          <a:lstStyle/>
          <a:p>
            <a:r>
              <a:rPr lang="en-US" b="1" dirty="0" err="1" smtClean="0">
                <a:solidFill>
                  <a:srgbClr val="0070C0"/>
                </a:solidFill>
                <a:latin typeface="Arial" pitchFamily="34" charset="0"/>
                <a:cs typeface="Arial" pitchFamily="34" charset="0"/>
                <a:sym typeface="Symbol"/>
              </a:rPr>
              <a:t>Khi</a:t>
            </a:r>
            <a:r>
              <a:rPr lang="en-US" b="1" dirty="0" smtClean="0">
                <a:solidFill>
                  <a:srgbClr val="0070C0"/>
                </a:solidFill>
                <a:latin typeface="Arial" pitchFamily="34" charset="0"/>
                <a:cs typeface="Arial" pitchFamily="34" charset="0"/>
                <a:sym typeface="Symbol"/>
              </a:rPr>
              <a:t> rotor quay, </a:t>
            </a:r>
            <a:r>
              <a:rPr lang="en-US" b="1" dirty="0" err="1" smtClean="0">
                <a:solidFill>
                  <a:srgbClr val="0070C0"/>
                </a:solidFill>
                <a:latin typeface="Arial" pitchFamily="34" charset="0"/>
                <a:cs typeface="Arial" pitchFamily="34" charset="0"/>
                <a:sym typeface="Symbol"/>
              </a:rPr>
              <a:t>bề</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mặt</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thoáng</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của</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chất</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lỏng</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là</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đường</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parabol</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và</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với</a:t>
            </a:r>
            <a:r>
              <a:rPr lang="en-US" b="1" dirty="0" smtClean="0">
                <a:solidFill>
                  <a:srgbClr val="0070C0"/>
                </a:solidFill>
                <a:latin typeface="Arial" pitchFamily="34" charset="0"/>
                <a:cs typeface="Arial" pitchFamily="34" charset="0"/>
                <a:sym typeface="Symbol"/>
              </a:rPr>
              <a:t>  </a:t>
            </a:r>
            <a:r>
              <a:rPr lang="en-US" b="1" dirty="0" err="1" smtClean="0">
                <a:solidFill>
                  <a:srgbClr val="0070C0"/>
                </a:solidFill>
                <a:latin typeface="Arial" pitchFamily="34" charset="0"/>
                <a:cs typeface="Arial" pitchFamily="34" charset="0"/>
                <a:sym typeface="Symbol"/>
              </a:rPr>
              <a:t>đủ</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lớn</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thì</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bề</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mặt</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này</a:t>
            </a:r>
            <a:r>
              <a:rPr lang="en-US" b="1" dirty="0" smtClean="0">
                <a:solidFill>
                  <a:srgbClr val="0070C0"/>
                </a:solidFill>
                <a:latin typeface="Arial" pitchFamily="34" charset="0"/>
                <a:cs typeface="Arial" pitchFamily="34" charset="0"/>
                <a:sym typeface="Symbol"/>
              </a:rPr>
              <a:t> song </a:t>
            </a:r>
            <a:r>
              <a:rPr lang="en-US" b="1" dirty="0" err="1" smtClean="0">
                <a:solidFill>
                  <a:srgbClr val="0070C0"/>
                </a:solidFill>
                <a:latin typeface="Arial" pitchFamily="34" charset="0"/>
                <a:cs typeface="Arial" pitchFamily="34" charset="0"/>
                <a:sym typeface="Symbol"/>
              </a:rPr>
              <a:t>song</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với</a:t>
            </a:r>
            <a:r>
              <a:rPr lang="en-US" b="1" dirty="0" smtClean="0">
                <a:solidFill>
                  <a:srgbClr val="0070C0"/>
                </a:solidFill>
                <a:latin typeface="Arial" pitchFamily="34" charset="0"/>
                <a:cs typeface="Arial" pitchFamily="34" charset="0"/>
                <a:sym typeface="Symbol"/>
              </a:rPr>
              <a:t> </a:t>
            </a:r>
            <a:r>
              <a:rPr lang="en-US" b="1" dirty="0" err="1" smtClean="0">
                <a:solidFill>
                  <a:srgbClr val="0070C0"/>
                </a:solidFill>
                <a:latin typeface="Arial" pitchFamily="34" charset="0"/>
                <a:cs typeface="Arial" pitchFamily="34" charset="0"/>
                <a:sym typeface="Symbol"/>
              </a:rPr>
              <a:t>thành</a:t>
            </a:r>
            <a:r>
              <a:rPr lang="en-US" b="1" dirty="0" smtClean="0">
                <a:solidFill>
                  <a:srgbClr val="0070C0"/>
                </a:solidFill>
                <a:latin typeface="Arial" pitchFamily="34" charset="0"/>
                <a:cs typeface="Arial" pitchFamily="34" charset="0"/>
                <a:sym typeface="Symbol"/>
              </a:rPr>
              <a:t> rotor.</a:t>
            </a:r>
            <a:endParaRPr lang="en-US" b="1" dirty="0">
              <a:solidFill>
                <a:srgbClr val="0070C0"/>
              </a:solidFill>
            </a:endParaRPr>
          </a:p>
        </p:txBody>
      </p:sp>
      <p:grpSp>
        <p:nvGrpSpPr>
          <p:cNvPr id="9" name="Group 8"/>
          <p:cNvGrpSpPr/>
          <p:nvPr/>
        </p:nvGrpSpPr>
        <p:grpSpPr>
          <a:xfrm>
            <a:off x="761267" y="2209800"/>
            <a:ext cx="3878157" cy="3859465"/>
            <a:chOff x="761267" y="2085110"/>
            <a:chExt cx="3878157" cy="3859465"/>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67" y="2209800"/>
              <a:ext cx="3878157" cy="3734775"/>
            </a:xfrm>
            <a:prstGeom prst="rect">
              <a:avLst/>
            </a:prstGeom>
          </p:spPr>
        </p:pic>
        <p:sp>
          <p:nvSpPr>
            <p:cNvPr id="8" name="Rectangle 7"/>
            <p:cNvSpPr/>
            <p:nvPr/>
          </p:nvSpPr>
          <p:spPr>
            <a:xfrm>
              <a:off x="2951020" y="2510687"/>
              <a:ext cx="609600" cy="371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chemeClr val="tx1"/>
                  </a:solidFill>
                </a:rPr>
                <a:t>R</a:t>
              </a:r>
              <a:r>
                <a:rPr lang="vi-VN" baseline="-25000" dirty="0" smtClean="0">
                  <a:solidFill>
                    <a:schemeClr val="tx1"/>
                  </a:solidFill>
                </a:rPr>
                <a:t>m</a:t>
              </a:r>
              <a:endParaRPr lang="en-US" baseline="-25000" dirty="0">
                <a:solidFill>
                  <a:schemeClr val="tx1"/>
                </a:solidFill>
              </a:endParaRPr>
            </a:p>
          </p:txBody>
        </p:sp>
        <p:sp>
          <p:nvSpPr>
            <p:cNvPr id="10" name="Rectangle 9"/>
            <p:cNvSpPr/>
            <p:nvPr/>
          </p:nvSpPr>
          <p:spPr>
            <a:xfrm>
              <a:off x="3103420" y="2085110"/>
              <a:ext cx="609600" cy="3710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chemeClr val="tx1"/>
                  </a:solidFill>
                </a:rPr>
                <a:t>R</a:t>
              </a:r>
              <a:r>
                <a:rPr lang="vi-VN" baseline="-25000" dirty="0" smtClean="0">
                  <a:solidFill>
                    <a:schemeClr val="tx1"/>
                  </a:solidFill>
                </a:rPr>
                <a:t>r</a:t>
              </a:r>
              <a:endParaRPr lang="en-US" baseline="-25000" dirty="0">
                <a:solidFill>
                  <a:schemeClr val="tx1"/>
                </a:solidFill>
              </a:endParaRPr>
            </a:p>
          </p:txBody>
        </p:sp>
      </p:grpSp>
      <p:sp>
        <p:nvSpPr>
          <p:cNvPr id="11" name="Rectangle 10"/>
          <p:cNvSpPr/>
          <p:nvPr/>
        </p:nvSpPr>
        <p:spPr>
          <a:xfrm>
            <a:off x="37754" y="2149824"/>
            <a:ext cx="2629246" cy="461665"/>
          </a:xfrm>
          <a:prstGeom prst="rect">
            <a:avLst/>
          </a:prstGeom>
        </p:spPr>
        <p:txBody>
          <a:bodyPr wrap="none">
            <a:spAutoFit/>
          </a:bodyPr>
          <a:lstStyle/>
          <a:p>
            <a:pPr algn="just"/>
            <a:r>
              <a:rPr lang="vi-VN" sz="2400" b="1" dirty="0" smtClean="0">
                <a:solidFill>
                  <a:srgbClr val="009900"/>
                </a:solidFill>
                <a:latin typeface="Arial" pitchFamily="34" charset="0"/>
                <a:cs typeface="Arial" pitchFamily="34" charset="0"/>
                <a:sym typeface="Symbol"/>
              </a:rPr>
              <a:t>Máy ly tâm </a:t>
            </a:r>
            <a:r>
              <a:rPr lang="en-US" sz="2400" b="1" dirty="0" err="1" smtClean="0">
                <a:solidFill>
                  <a:srgbClr val="009900"/>
                </a:solidFill>
                <a:latin typeface="Arial" pitchFamily="34" charset="0"/>
                <a:cs typeface="Arial" pitchFamily="34" charset="0"/>
                <a:sym typeface="Symbol"/>
              </a:rPr>
              <a:t>đứng</a:t>
            </a:r>
            <a:endParaRPr lang="en-US" sz="2400" b="1" dirty="0">
              <a:solidFill>
                <a:srgbClr val="009900"/>
              </a:solidFill>
              <a:latin typeface="Arial" pitchFamily="34" charset="0"/>
              <a:cs typeface="Arial" pitchFamily="34" charset="0"/>
            </a:endParaRPr>
          </a:p>
        </p:txBody>
      </p:sp>
      <p:sp>
        <p:nvSpPr>
          <p:cNvPr id="13"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59</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6599749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36" y="628471"/>
            <a:ext cx="9178636" cy="4524315"/>
          </a:xfrm>
          <a:prstGeom prst="rect">
            <a:avLst/>
          </a:prstGeom>
        </p:spPr>
        <p:txBody>
          <a:bodyPr wrap="square">
            <a:spAutoFit/>
          </a:bodyPr>
          <a:lstStyle/>
          <a:p>
            <a:pPr marL="0" lvl="1"/>
            <a:r>
              <a:rPr lang="en-US" altLang="ko-KR" sz="2400" b="1" dirty="0">
                <a:solidFill>
                  <a:srgbClr val="FF3399"/>
                </a:solidFill>
                <a:latin typeface="Arial" pitchFamily="34" charset="0"/>
                <a:cs typeface="Arial" pitchFamily="34" charset="0"/>
              </a:rPr>
              <a:t>Hệ </a:t>
            </a:r>
            <a:r>
              <a:rPr lang="vi-VN" altLang="ko-KR" sz="2400" b="1" dirty="0">
                <a:solidFill>
                  <a:srgbClr val="FF3399"/>
                </a:solidFill>
                <a:latin typeface="Arial" pitchFamily="34" charset="0"/>
                <a:cs typeface="Arial" pitchFamily="34" charset="0"/>
              </a:rPr>
              <a:t>lỏng</a:t>
            </a:r>
            <a:r>
              <a:rPr lang="en-US" altLang="ko-KR" sz="2400" b="1" dirty="0">
                <a:solidFill>
                  <a:srgbClr val="FF3399"/>
                </a:solidFill>
                <a:latin typeface="Arial" pitchFamily="34" charset="0"/>
                <a:cs typeface="Arial" pitchFamily="34" charset="0"/>
              </a:rPr>
              <a:t> </a:t>
            </a:r>
            <a:r>
              <a:rPr lang="vi-VN" altLang="ko-KR" sz="2400" b="1" dirty="0">
                <a:solidFill>
                  <a:srgbClr val="FF3399"/>
                </a:solidFill>
                <a:latin typeface="Arial" pitchFamily="34" charset="0"/>
                <a:cs typeface="Arial" pitchFamily="34" charset="0"/>
              </a:rPr>
              <a:t>KĐN:</a:t>
            </a:r>
            <a:endParaRPr lang="en-US" altLang="ko-KR" sz="2400" dirty="0" smtClean="0">
              <a:latin typeface="Arial" pitchFamily="34" charset="0"/>
              <a:cs typeface="Arial" pitchFamily="34" charset="0"/>
              <a:sym typeface="Symbol"/>
            </a:endParaRPr>
          </a:p>
          <a:p>
            <a:pPr marL="0" lvl="1"/>
            <a:r>
              <a:rPr lang="en-US" altLang="ko-KR" sz="2400" b="1" dirty="0" smtClean="0">
                <a:solidFill>
                  <a:srgbClr val="0070C0"/>
                </a:solidFill>
                <a:latin typeface="Arial" pitchFamily="34" charset="0"/>
                <a:cs typeface="Arial" pitchFamily="34" charset="0"/>
                <a:sym typeface="Symbol"/>
              </a:rPr>
              <a:t>Nhũ </a:t>
            </a:r>
            <a:r>
              <a:rPr lang="en-US" altLang="ko-KR" sz="2400" b="1" dirty="0" err="1">
                <a:solidFill>
                  <a:srgbClr val="0070C0"/>
                </a:solidFill>
                <a:latin typeface="Arial" pitchFamily="34" charset="0"/>
                <a:cs typeface="Arial" pitchFamily="34" charset="0"/>
                <a:sym typeface="Symbol"/>
              </a:rPr>
              <a:t>tương</a:t>
            </a:r>
            <a:r>
              <a:rPr lang="en-US" altLang="ko-KR" sz="2400" b="1" dirty="0">
                <a:solidFill>
                  <a:srgbClr val="0070C0"/>
                </a:solidFill>
                <a:latin typeface="Arial" pitchFamily="34" charset="0"/>
                <a:cs typeface="Arial" pitchFamily="34" charset="0"/>
                <a:sym typeface="Symbol"/>
              </a:rPr>
              <a:t>: </a:t>
            </a:r>
            <a:endParaRPr lang="en-US" altLang="ko-KR" sz="2400" b="1" dirty="0" smtClean="0">
              <a:solidFill>
                <a:srgbClr val="0070C0"/>
              </a:solidFill>
              <a:latin typeface="Arial" pitchFamily="34" charset="0"/>
              <a:cs typeface="Arial" pitchFamily="34" charset="0"/>
              <a:sym typeface="Symbol"/>
            </a:endParaRPr>
          </a:p>
          <a:p>
            <a:pPr marL="800100" lvl="2" indent="-342900" algn="just">
              <a:buFont typeface="Wingdings" pitchFamily="2" charset="2"/>
              <a:buChar char="§"/>
            </a:pPr>
            <a:r>
              <a:rPr lang="en-US" altLang="ko-KR" sz="2400" dirty="0" err="1" smtClean="0">
                <a:latin typeface="Arial" pitchFamily="34" charset="0"/>
                <a:cs typeface="Arial" pitchFamily="34" charset="0"/>
                <a:sym typeface="Symbol"/>
              </a:rPr>
              <a:t>Không</a:t>
            </a:r>
            <a:r>
              <a:rPr lang="en-US" altLang="ko-KR" sz="2400" dirty="0" smtClean="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bền</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dễ</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phân</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lớp</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dưới</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tác</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dụng</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của</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trọng</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lực</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chất</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lỏng</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có</a:t>
            </a:r>
            <a:r>
              <a:rPr lang="en-US" altLang="ko-KR" sz="2400" dirty="0">
                <a:latin typeface="Arial" pitchFamily="34" charset="0"/>
                <a:cs typeface="Arial" pitchFamily="34" charset="0"/>
                <a:sym typeface="Symbol"/>
              </a:rPr>
              <a:t>  </a:t>
            </a:r>
            <a:r>
              <a:rPr lang="en-US" altLang="ko-KR" sz="2400" dirty="0" err="1">
                <a:latin typeface="Arial" pitchFamily="34" charset="0"/>
                <a:cs typeface="Arial" pitchFamily="34" charset="0"/>
                <a:sym typeface="Symbol"/>
              </a:rPr>
              <a:t>nhỏ</a:t>
            </a:r>
            <a:r>
              <a:rPr lang="en-US" altLang="ko-KR" sz="2400" dirty="0">
                <a:latin typeface="Arial" pitchFamily="34" charset="0"/>
                <a:cs typeface="Arial" pitchFamily="34" charset="0"/>
                <a:sym typeface="Symbol"/>
              </a:rPr>
              <a:t> ở </a:t>
            </a:r>
            <a:r>
              <a:rPr lang="en-US" altLang="ko-KR" sz="2400" dirty="0" err="1">
                <a:latin typeface="Arial" pitchFamily="34" charset="0"/>
                <a:cs typeface="Arial" pitchFamily="34" charset="0"/>
                <a:sym typeface="Symbol"/>
              </a:rPr>
              <a:t>trên</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và</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chất</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lỏng</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có</a:t>
            </a:r>
            <a:r>
              <a:rPr lang="en-US" altLang="ko-KR" sz="2400" dirty="0">
                <a:latin typeface="Arial" pitchFamily="34" charset="0"/>
                <a:cs typeface="Arial" pitchFamily="34" charset="0"/>
                <a:sym typeface="Symbol"/>
              </a:rPr>
              <a:t>  </a:t>
            </a:r>
            <a:r>
              <a:rPr lang="en-US" altLang="ko-KR" sz="2400" dirty="0" err="1">
                <a:latin typeface="Arial" pitchFamily="34" charset="0"/>
                <a:cs typeface="Arial" pitchFamily="34" charset="0"/>
                <a:sym typeface="Symbol"/>
              </a:rPr>
              <a:t>lớn</a:t>
            </a:r>
            <a:r>
              <a:rPr lang="en-US" altLang="ko-KR" sz="2400" dirty="0">
                <a:latin typeface="Arial" pitchFamily="34" charset="0"/>
                <a:cs typeface="Arial" pitchFamily="34" charset="0"/>
                <a:sym typeface="Symbol"/>
              </a:rPr>
              <a:t> ở </a:t>
            </a:r>
            <a:r>
              <a:rPr lang="en-US" altLang="ko-KR" sz="2400" dirty="0" err="1">
                <a:latin typeface="Arial" pitchFamily="34" charset="0"/>
                <a:cs typeface="Arial" pitchFamily="34" charset="0"/>
                <a:sym typeface="Symbol"/>
              </a:rPr>
              <a:t>dưới</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tạo</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bề</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mặt</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phân</a:t>
            </a:r>
            <a:r>
              <a:rPr lang="en-US" altLang="ko-KR" sz="2400" dirty="0">
                <a:latin typeface="Arial" pitchFamily="34" charset="0"/>
                <a:cs typeface="Arial" pitchFamily="34" charset="0"/>
                <a:sym typeface="Symbol"/>
              </a:rPr>
              <a:t> </a:t>
            </a:r>
            <a:r>
              <a:rPr lang="en-US" altLang="ko-KR" sz="2400" dirty="0" err="1">
                <a:latin typeface="Arial" pitchFamily="34" charset="0"/>
                <a:cs typeface="Arial" pitchFamily="34" charset="0"/>
                <a:sym typeface="Symbol"/>
              </a:rPr>
              <a:t>pha</a:t>
            </a:r>
            <a:r>
              <a:rPr lang="en-US" altLang="ko-KR" sz="2400" dirty="0">
                <a:latin typeface="Arial" pitchFamily="34" charset="0"/>
                <a:cs typeface="Arial" pitchFamily="34" charset="0"/>
                <a:sym typeface="Symbol"/>
              </a:rPr>
              <a:t>) </a:t>
            </a:r>
            <a:endParaRPr lang="en-US" altLang="ko-KR" sz="2400" dirty="0" smtClean="0">
              <a:latin typeface="Arial" pitchFamily="34" charset="0"/>
              <a:cs typeface="Arial" pitchFamily="34" charset="0"/>
              <a:sym typeface="Symbol"/>
            </a:endParaRPr>
          </a:p>
          <a:p>
            <a:pPr marL="800100" lvl="2" indent="-342900" algn="just">
              <a:buFont typeface="Wingdings" pitchFamily="2" charset="2"/>
              <a:buChar char="§"/>
            </a:pPr>
            <a:r>
              <a:rPr lang="en-US" altLang="ko-KR" sz="2400" dirty="0" err="1" smtClean="0">
                <a:latin typeface="Arial" pitchFamily="34" charset="0"/>
                <a:cs typeface="Arial" pitchFamily="34" charset="0"/>
                <a:sym typeface="Symbol"/>
              </a:rPr>
              <a:t>Chất</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trợ</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nhũ</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tăng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độ</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bền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cho</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hệ</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có</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tác</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dụng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tạo</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vỏ</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bề</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mặt</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các</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hạt</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lỏng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ngăn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sự</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liên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kết</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bề</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mặt</a:t>
            </a:r>
            <a:endParaRPr lang="en-US" altLang="ko-KR" sz="2400" dirty="0">
              <a:latin typeface="Arial" pitchFamily="34" charset="0"/>
              <a:cs typeface="Arial" pitchFamily="34" charset="0"/>
              <a:sym typeface="Symbol"/>
            </a:endParaRPr>
          </a:p>
          <a:p>
            <a:pPr marL="800100" lvl="2" indent="-342900" algn="just">
              <a:buFont typeface="Wingdings" pitchFamily="2" charset="2"/>
              <a:buChar char="§"/>
            </a:pPr>
            <a:r>
              <a:rPr lang="en-US" altLang="ko-KR" sz="2400" dirty="0" err="1" smtClean="0">
                <a:latin typeface="Arial" pitchFamily="34" charset="0"/>
                <a:cs typeface="Arial" pitchFamily="34" charset="0"/>
                <a:sym typeface="Symbol"/>
              </a:rPr>
              <a:t>Pha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phân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và</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liên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tục</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có</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thể</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chuyển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hóa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lẫn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nhau</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tùy</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vào</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nồng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độ</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phân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tán</a:t>
            </a:r>
            <a:endParaRPr lang="en-US" altLang="ko-KR" sz="2400" dirty="0" smtClean="0">
              <a:latin typeface="Arial" pitchFamily="34" charset="0"/>
              <a:cs typeface="Arial" pitchFamily="34" charset="0"/>
              <a:sym typeface="Symbol"/>
            </a:endParaRPr>
          </a:p>
          <a:p>
            <a:pPr marL="800100" lvl="2" indent="-342900" algn="just">
              <a:buFont typeface="Wingdings" pitchFamily="2" charset="2"/>
              <a:buChar char="§"/>
            </a:pPr>
            <a:r>
              <a:rPr lang="en-US" altLang="ko-KR" sz="2400" dirty="0" err="1" smtClean="0">
                <a:latin typeface="Arial" pitchFamily="34" charset="0"/>
                <a:cs typeface="Arial" pitchFamily="34" charset="0"/>
                <a:sym typeface="Symbol"/>
              </a:rPr>
              <a:t>Độ</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nhớt</a:t>
            </a:r>
            <a:r>
              <a:rPr lang="en-US" altLang="ko-KR" sz="2400" dirty="0" smtClean="0">
                <a:latin typeface="Arial" pitchFamily="34" charset="0"/>
                <a:cs typeface="Arial" pitchFamily="34" charset="0"/>
                <a:sym typeface="Symbol"/>
              </a:rPr>
              <a:t> = f(</a:t>
            </a:r>
            <a:r>
              <a:rPr lang="en-US" altLang="ko-KR" sz="2400" dirty="0" err="1" smtClean="0">
                <a:latin typeface="Arial" pitchFamily="34" charset="0"/>
                <a:cs typeface="Arial" pitchFamily="34" charset="0"/>
                <a:sym typeface="Symbol"/>
              </a:rPr>
              <a:t>nồng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độ</a:t>
            </a:r>
            <a:r>
              <a:rPr lang="en-US" altLang="ko-KR" sz="2400" dirty="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pha</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phân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tán</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khi</a:t>
            </a:r>
            <a:r>
              <a:rPr lang="en-US" altLang="ko-KR" sz="2400" dirty="0" smtClean="0">
                <a:latin typeface="Arial" pitchFamily="34" charset="0"/>
                <a:cs typeface="Arial" pitchFamily="34" charset="0"/>
                <a:sym typeface="Symbol"/>
              </a:rPr>
              <a:t> </a:t>
            </a:r>
            <a:r>
              <a:rPr lang="en-US" altLang="ko-KR" sz="2400" baseline="-25000" dirty="0" smtClean="0">
                <a:latin typeface="Arial" pitchFamily="34" charset="0"/>
                <a:cs typeface="Arial" pitchFamily="34" charset="0"/>
                <a:sym typeface="Symbol"/>
              </a:rPr>
              <a:t>max</a:t>
            </a:r>
            <a:r>
              <a:rPr lang="en-US" altLang="ko-KR" sz="2400" dirty="0" smtClean="0">
                <a:latin typeface="Arial" pitchFamily="34" charset="0"/>
                <a:cs typeface="Arial" pitchFamily="34" charset="0"/>
                <a:sym typeface="Symbol"/>
              </a:rPr>
              <a:t> </a:t>
            </a:r>
            <a:r>
              <a:rPr lang="en-US" altLang="ko-KR" sz="2400" dirty="0" smtClean="0">
                <a:latin typeface="Arial" pitchFamily="34" charset="0"/>
                <a:cs typeface="Arial" pitchFamily="34" charset="0"/>
                <a:sym typeface="Wingdings" pitchFamily="2" charset="2"/>
              </a:rPr>
              <a:t></a:t>
            </a:r>
            <a:r>
              <a:rPr lang="en-US" altLang="ko-KR" sz="2400" dirty="0" err="1" smtClean="0">
                <a:latin typeface="Arial" pitchFamily="34" charset="0"/>
                <a:cs typeface="Arial" pitchFamily="34" charset="0"/>
                <a:sym typeface="Wingdings" pitchFamily="2" charset="2"/>
              </a:rPr>
              <a:t>có</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nồng</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độ</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chuyển</a:t>
            </a:r>
            <a:r>
              <a:rPr lang="en-US" altLang="ko-KR" sz="2400" dirty="0" smtClean="0">
                <a:latin typeface="Arial" pitchFamily="34" charset="0"/>
                <a:cs typeface="Arial" pitchFamily="34" charset="0"/>
                <a:sym typeface="Wingdings" pitchFamily="2" charset="2"/>
              </a:rPr>
              <a:t> </a:t>
            </a:r>
            <a:r>
              <a:rPr lang="en-US" altLang="ko-KR" sz="2400" dirty="0" err="1" smtClean="0">
                <a:latin typeface="Arial" pitchFamily="34" charset="0"/>
                <a:cs typeface="Arial" pitchFamily="34" charset="0"/>
                <a:sym typeface="Wingdings" pitchFamily="2" charset="2"/>
              </a:rPr>
              <a:t>pha</a:t>
            </a:r>
            <a:endParaRPr lang="en-US" altLang="ko-KR" sz="2400" dirty="0" smtClean="0">
              <a:latin typeface="Arial" pitchFamily="34" charset="0"/>
              <a:cs typeface="Arial" pitchFamily="34" charset="0"/>
              <a:sym typeface="Symbol"/>
            </a:endParaRPr>
          </a:p>
          <a:p>
            <a:pPr marL="0" lvl="2" algn="just"/>
            <a:r>
              <a:rPr lang="en-US" altLang="ko-KR" sz="2400" b="1" dirty="0" err="1" smtClean="0">
                <a:solidFill>
                  <a:srgbClr val="FF0000"/>
                </a:solidFill>
                <a:latin typeface="Arial" pitchFamily="34" charset="0"/>
                <a:cs typeface="Arial" pitchFamily="34" charset="0"/>
                <a:sym typeface="Symbol"/>
              </a:rPr>
              <a:t>Các</a:t>
            </a:r>
            <a:r>
              <a:rPr lang="en-US" altLang="ko-KR" sz="2400" b="1" dirty="0" smtClean="0">
                <a:solidFill>
                  <a:srgbClr val="FF0000"/>
                </a:solidFill>
                <a:latin typeface="Arial" pitchFamily="34" charset="0"/>
                <a:cs typeface="Arial" pitchFamily="34" charset="0"/>
                <a:sym typeface="Symbol"/>
              </a:rPr>
              <a:t> </a:t>
            </a:r>
            <a:r>
              <a:rPr lang="en-US" altLang="ko-KR" sz="2400" b="1" dirty="0" err="1" smtClean="0">
                <a:solidFill>
                  <a:srgbClr val="FF0000"/>
                </a:solidFill>
                <a:latin typeface="Arial" pitchFamily="34" charset="0"/>
                <a:cs typeface="Arial" pitchFamily="34" charset="0"/>
                <a:sym typeface="Symbol"/>
              </a:rPr>
              <a:t>phương</a:t>
            </a:r>
            <a:r>
              <a:rPr lang="en-US" altLang="ko-KR" sz="2400" b="1" dirty="0" smtClean="0">
                <a:solidFill>
                  <a:srgbClr val="FF0000"/>
                </a:solidFill>
                <a:latin typeface="Arial" pitchFamily="34" charset="0"/>
                <a:cs typeface="Arial" pitchFamily="34" charset="0"/>
                <a:sym typeface="Symbol"/>
              </a:rPr>
              <a:t> </a:t>
            </a:r>
            <a:r>
              <a:rPr lang="en-US" altLang="ko-KR" sz="2400" b="1" dirty="0" err="1" smtClean="0">
                <a:solidFill>
                  <a:srgbClr val="FF0000"/>
                </a:solidFill>
                <a:latin typeface="Arial" pitchFamily="34" charset="0"/>
                <a:cs typeface="Arial" pitchFamily="34" charset="0"/>
                <a:sym typeface="Symbol"/>
              </a:rPr>
              <a:t>pháp</a:t>
            </a:r>
            <a:r>
              <a:rPr lang="en-US" altLang="ko-KR" sz="2400" b="1" dirty="0" smtClean="0">
                <a:solidFill>
                  <a:srgbClr val="FF0000"/>
                </a:solidFill>
                <a:latin typeface="Arial" pitchFamily="34" charset="0"/>
                <a:cs typeface="Arial" pitchFamily="34" charset="0"/>
                <a:sym typeface="Symbol"/>
              </a:rPr>
              <a:t> </a:t>
            </a:r>
            <a:r>
              <a:rPr lang="en-US" altLang="ko-KR" sz="2400" b="1" dirty="0" err="1" smtClean="0">
                <a:solidFill>
                  <a:srgbClr val="FF0000"/>
                </a:solidFill>
                <a:latin typeface="Arial" pitchFamily="34" charset="0"/>
                <a:cs typeface="Arial" pitchFamily="34" charset="0"/>
                <a:sym typeface="Symbol"/>
              </a:rPr>
              <a:t>phân</a:t>
            </a:r>
            <a:r>
              <a:rPr lang="en-US" altLang="ko-KR" sz="2400" b="1" dirty="0" smtClean="0">
                <a:solidFill>
                  <a:srgbClr val="FF0000"/>
                </a:solidFill>
                <a:latin typeface="Arial" pitchFamily="34" charset="0"/>
                <a:cs typeface="Arial" pitchFamily="34" charset="0"/>
                <a:sym typeface="Symbol"/>
              </a:rPr>
              <a:t> </a:t>
            </a:r>
            <a:r>
              <a:rPr lang="en-US" altLang="ko-KR" sz="2400" b="1" dirty="0" err="1" smtClean="0">
                <a:solidFill>
                  <a:srgbClr val="FF0000"/>
                </a:solidFill>
                <a:latin typeface="Arial" pitchFamily="34" charset="0"/>
                <a:cs typeface="Arial" pitchFamily="34" charset="0"/>
                <a:sym typeface="Symbol"/>
              </a:rPr>
              <a:t>riêng</a:t>
            </a:r>
            <a:r>
              <a:rPr lang="en-US" altLang="ko-KR" sz="2400" b="1" dirty="0" smtClean="0">
                <a:solidFill>
                  <a:srgbClr val="FF0000"/>
                </a:solidFill>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lắng</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lọc</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và</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ly</a:t>
            </a:r>
            <a:r>
              <a:rPr lang="en-US" altLang="ko-KR" sz="2400" dirty="0" smtClean="0">
                <a:latin typeface="Arial" pitchFamily="34" charset="0"/>
                <a:cs typeface="Arial" pitchFamily="34" charset="0"/>
                <a:sym typeface="Symbol"/>
              </a:rPr>
              <a:t> </a:t>
            </a:r>
            <a:r>
              <a:rPr lang="en-US" altLang="ko-KR" sz="2400" dirty="0" err="1" smtClean="0">
                <a:latin typeface="Arial" pitchFamily="34" charset="0"/>
                <a:cs typeface="Arial" pitchFamily="34" charset="0"/>
                <a:sym typeface="Symbol"/>
              </a:rPr>
              <a:t>tâm</a:t>
            </a:r>
            <a:endParaRPr lang="en-US" altLang="ko-KR" sz="2400" dirty="0" smtClean="0">
              <a:latin typeface="Arial" pitchFamily="34" charset="0"/>
              <a:cs typeface="Arial" pitchFamily="34" charset="0"/>
              <a:sym typeface="Wingdings" pitchFamily="2" charset="2"/>
            </a:endParaRPr>
          </a:p>
        </p:txBody>
      </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9.0</a:t>
            </a:r>
            <a:r>
              <a:rPr lang="vi-VN" sz="3200" b="1" dirty="0" smtClean="0">
                <a:solidFill>
                  <a:srgbClr val="0000FF"/>
                </a:solidFill>
                <a:latin typeface="Arial" pitchFamily="34" charset="0"/>
                <a:cs typeface="Arial" pitchFamily="34" charset="0"/>
              </a:rPr>
              <a:t> </a:t>
            </a:r>
            <a:r>
              <a:rPr lang="en-US" sz="3200" b="1" dirty="0" smtClean="0">
                <a:solidFill>
                  <a:srgbClr val="0000FF"/>
                </a:solidFill>
                <a:latin typeface="Arial" pitchFamily="34" charset="0"/>
                <a:cs typeface="Arial" pitchFamily="34" charset="0"/>
              </a:rPr>
              <a:t>Hệ </a:t>
            </a:r>
            <a:r>
              <a:rPr lang="en-US" sz="3200" b="1" dirty="0" err="1" smtClean="0">
                <a:solidFill>
                  <a:srgbClr val="0000FF"/>
                </a:solidFill>
                <a:latin typeface="Arial" pitchFamily="34" charset="0"/>
                <a:cs typeface="Arial" pitchFamily="34" charset="0"/>
              </a:rPr>
              <a:t>không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đồng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nhất</a:t>
            </a:r>
            <a:endParaRPr lang="en-US" sz="3200" dirty="0" smtClean="0">
              <a:solidFill>
                <a:srgbClr val="0000FF"/>
              </a:solidFill>
              <a:latin typeface="Arial" pitchFamily="34" charset="0"/>
              <a:cs typeface="Arial" pitchFamily="34" charset="0"/>
            </a:endParaRPr>
          </a:p>
        </p:txBody>
      </p:sp>
      <p:sp>
        <p:nvSpPr>
          <p:cNvPr id="5"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52224318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7200"/>
            <a:ext cx="9144000" cy="637097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000" b="1" dirty="0">
                <a:solidFill>
                  <a:srgbClr val="FF0066"/>
                </a:solidFill>
                <a:latin typeface="Arial" pitchFamily="34" charset="0"/>
                <a:cs typeface="Arial" pitchFamily="34" charset="0"/>
              </a:rPr>
              <a:t>(settling centrifugal </a:t>
            </a:r>
            <a:r>
              <a:rPr lang="en-US" sz="2000" b="1" dirty="0" smtClean="0">
                <a:solidFill>
                  <a:srgbClr val="FF0066"/>
                </a:solidFill>
                <a:latin typeface="Arial" pitchFamily="34" charset="0"/>
                <a:cs typeface="Arial" pitchFamily="34" charset="0"/>
              </a:rPr>
              <a:t>separator): </a:t>
            </a:r>
            <a:r>
              <a:rPr lang="en-US" sz="2400" b="1" dirty="0" err="1" smtClean="0">
                <a:solidFill>
                  <a:srgbClr val="009900"/>
                </a:solidFill>
                <a:latin typeface="Arial" pitchFamily="34" charset="0"/>
                <a:cs typeface="Arial" pitchFamily="34" charset="0"/>
                <a:sym typeface="Symbol"/>
              </a:rPr>
              <a:t>Loại</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đứng</a:t>
            </a:r>
            <a:endParaRPr lang="en-US" sz="2400" b="1" dirty="0" smtClean="0">
              <a:solidFill>
                <a:srgbClr val="009900"/>
              </a:solidFill>
              <a:latin typeface="Arial" pitchFamily="34" charset="0"/>
              <a:cs typeface="Arial" pitchFamily="34" charset="0"/>
              <a:sym typeface="Symbol"/>
            </a:endParaRPr>
          </a:p>
          <a:p>
            <a:pPr algn="just"/>
            <a:r>
              <a:rPr lang="en-US" sz="2400" b="1" dirty="0" err="1" smtClean="0">
                <a:solidFill>
                  <a:srgbClr val="FF6600"/>
                </a:solidFill>
                <a:latin typeface="Arial" pitchFamily="34" charset="0"/>
                <a:cs typeface="Arial" pitchFamily="34" charset="0"/>
                <a:sym typeface="Symbol"/>
              </a:rPr>
              <a:t>Thông</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số</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cơ</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bản</a:t>
            </a:r>
            <a:r>
              <a:rPr lang="en-US" sz="2400" b="1" dirty="0" smtClean="0">
                <a:solidFill>
                  <a:srgbClr val="FF6600"/>
                </a:solidFill>
                <a:latin typeface="Arial" pitchFamily="34" charset="0"/>
                <a:cs typeface="Arial" pitchFamily="34" charset="0"/>
                <a:sym typeface="Symbol"/>
              </a:rPr>
              <a:t>:</a:t>
            </a:r>
          </a:p>
          <a:p>
            <a:pPr algn="just"/>
            <a:r>
              <a:rPr lang="en-US" sz="2400" b="1" dirty="0" err="1" smtClean="0">
                <a:latin typeface="Arial" pitchFamily="34" charset="0"/>
                <a:cs typeface="Arial" pitchFamily="34" charset="0"/>
                <a:sym typeface="Symbol"/>
              </a:rPr>
              <a:t>Áp</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suất</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lớn</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nhất</a:t>
            </a:r>
            <a:r>
              <a:rPr lang="en-US" sz="2400" b="1"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lỏng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dụng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lên</a:t>
            </a:r>
            <a:r>
              <a:rPr lang="en-US" sz="2400" dirty="0" smtClean="0">
                <a:latin typeface="Arial" pitchFamily="34" charset="0"/>
                <a:cs typeface="Arial" pitchFamily="34" charset="0"/>
                <a:sym typeface="Symbol"/>
              </a:rPr>
              <a:t> rotor (</a:t>
            </a:r>
            <a:r>
              <a:rPr lang="en-US" sz="2400" dirty="0" err="1" smtClean="0">
                <a:latin typeface="Arial" pitchFamily="34" charset="0"/>
                <a:cs typeface="Arial" pitchFamily="34" charset="0"/>
                <a:sym typeface="Symbol"/>
              </a:rPr>
              <a:t>thành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đáy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nắp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bỏ</a:t>
            </a:r>
            <a:r>
              <a:rPr lang="en-US" sz="2400" dirty="0" smtClean="0">
                <a:latin typeface="Arial" pitchFamily="34" charset="0"/>
                <a:cs typeface="Arial" pitchFamily="34" charset="0"/>
                <a:sym typeface="Symbol"/>
              </a:rPr>
              <a:t> qua </a:t>
            </a:r>
            <a:r>
              <a:rPr lang="en-US" sz="2400" dirty="0" err="1" smtClean="0">
                <a:latin typeface="Arial" pitchFamily="34" charset="0"/>
                <a:cs typeface="Arial" pitchFamily="34" charset="0"/>
                <a:sym typeface="Symbol"/>
              </a:rPr>
              <a:t>cột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thủy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tĩnh</a:t>
            </a:r>
            <a:r>
              <a:rPr lang="en-US" sz="2400" dirty="0">
                <a:latin typeface="Arial" pitchFamily="34" charset="0"/>
                <a:cs typeface="Arial" pitchFamily="34" charset="0"/>
                <a:sym typeface="Symbol"/>
              </a:rPr>
              <a:t>:</a:t>
            </a:r>
            <a:r>
              <a:rPr lang="en-US" sz="2400" dirty="0" smtClean="0">
                <a:latin typeface="Arial" pitchFamily="34" charset="0"/>
                <a:cs typeface="Arial" pitchFamily="34" charset="0"/>
                <a:sym typeface="Symbol"/>
              </a:rPr>
              <a:t> </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400" dirty="0" smtClean="0">
                <a:latin typeface="Times New Roman" pitchFamily="18" charset="0"/>
                <a:cs typeface="Times New Roman" pitchFamily="18" charset="0"/>
                <a:sym typeface="Symbol"/>
              </a:rPr>
              <a:t>R</a:t>
            </a:r>
            <a:r>
              <a:rPr lang="vi-VN" sz="2400" baseline="-25000" dirty="0" smtClean="0">
                <a:latin typeface="Times New Roman" pitchFamily="18" charset="0"/>
                <a:cs typeface="Times New Roman" pitchFamily="18" charset="0"/>
                <a:sym typeface="Symbol"/>
              </a:rPr>
              <a:t>r</a:t>
            </a:r>
            <a:r>
              <a:rPr lang="vi-VN" sz="2400" dirty="0" smtClean="0">
                <a:latin typeface="Arial" pitchFamily="34" charset="0"/>
                <a:cs typeface="Arial" pitchFamily="34" charset="0"/>
                <a:sym typeface="Symbol"/>
              </a:rPr>
              <a:t>:</a:t>
            </a:r>
            <a:r>
              <a:rPr lang="en-US" sz="2400" dirty="0" smtClean="0">
                <a:latin typeface="Arial" pitchFamily="34" charset="0"/>
                <a:cs typeface="Arial" pitchFamily="34" charset="0"/>
                <a:sym typeface="Symbol"/>
              </a:rPr>
              <a:t> </a:t>
            </a:r>
            <a:r>
              <a:rPr lang="vi-VN" sz="2400" dirty="0" smtClean="0">
                <a:latin typeface="Arial" pitchFamily="34" charset="0"/>
                <a:cs typeface="Arial" pitchFamily="34" charset="0"/>
                <a:sym typeface="Symbol"/>
              </a:rPr>
              <a:t>bán kính trong của rotor, </a:t>
            </a:r>
            <a:r>
              <a:rPr lang="vi-VN" sz="2400" dirty="0" smtClean="0">
                <a:latin typeface="Times New Roman" pitchFamily="18" charset="0"/>
                <a:cs typeface="Times New Roman" pitchFamily="18" charset="0"/>
                <a:sym typeface="Symbol"/>
              </a:rPr>
              <a:t>R</a:t>
            </a:r>
            <a:r>
              <a:rPr lang="vi-VN" sz="2400" baseline="-25000" dirty="0" smtClean="0">
                <a:latin typeface="Times New Roman" pitchFamily="18" charset="0"/>
                <a:cs typeface="Times New Roman" pitchFamily="18" charset="0"/>
                <a:sym typeface="Symbol"/>
              </a:rPr>
              <a:t>m</a:t>
            </a:r>
            <a:r>
              <a:rPr lang="vi-VN" sz="2400" dirty="0" smtClean="0">
                <a:latin typeface="Arial" pitchFamily="34" charset="0"/>
                <a:cs typeface="Arial" pitchFamily="34" charset="0"/>
                <a:sym typeface="Symbol"/>
              </a:rPr>
              <a:t>: bán kính bề mặt thoáng của chất lỏng trong rotor,</a:t>
            </a:r>
          </a:p>
          <a:p>
            <a:pPr algn="just"/>
            <a:endParaRPr lang="vi-VN" sz="2400" dirty="0" smtClean="0">
              <a:latin typeface="Arial" pitchFamily="34" charset="0"/>
              <a:cs typeface="Arial" pitchFamily="34" charset="0"/>
              <a:sym typeface="Symbol"/>
            </a:endParaRPr>
          </a:p>
          <a:p>
            <a:pPr algn="just"/>
            <a:r>
              <a:rPr lang="vi-VN" sz="2400" dirty="0" smtClean="0">
                <a:latin typeface="Arial" pitchFamily="34" charset="0"/>
                <a:cs typeface="Arial" pitchFamily="34" charset="0"/>
                <a:sym typeface="Symbol"/>
              </a:rPr>
              <a:t>: hệ số chứa đầy,  = h/H; H: chiều cao rotor, h: chiều cao ban đầu của chất lỏng.</a:t>
            </a:r>
            <a:endParaRPr lang="en-US" sz="2400" dirty="0" smtClean="0">
              <a:latin typeface="Arial" pitchFamily="34" charset="0"/>
              <a:cs typeface="Arial" pitchFamily="34" charset="0"/>
              <a:sym typeface="Symbol"/>
            </a:endParaRPr>
          </a:p>
          <a:p>
            <a:pPr algn="just"/>
            <a:r>
              <a:rPr lang="vi-VN" sz="2400" b="1" dirty="0" smtClean="0">
                <a:latin typeface="Arial" pitchFamily="34" charset="0"/>
                <a:cs typeface="Arial" pitchFamily="34" charset="0"/>
              </a:rPr>
              <a:t>Yếu tố phân ly</a:t>
            </a:r>
            <a:r>
              <a:rPr lang="vi-VN" sz="2400" dirty="0" smtClean="0">
                <a:latin typeface="Arial" pitchFamily="34" charset="0"/>
                <a:cs typeface="Arial" pitchFamily="34" charset="0"/>
              </a:rPr>
              <a:t>:</a:t>
            </a:r>
          </a:p>
          <a:p>
            <a:pPr algn="just"/>
            <a:endParaRPr lang="vi-VN" sz="2400" b="1" dirty="0">
              <a:latin typeface="Arial" pitchFamily="34" charset="0"/>
              <a:cs typeface="Arial" pitchFamily="34" charset="0"/>
            </a:endParaRPr>
          </a:p>
          <a:p>
            <a:pPr algn="just"/>
            <a:r>
              <a:rPr lang="vi-VN" sz="2400" b="1" dirty="0" smtClean="0">
                <a:latin typeface="Arial" pitchFamily="34" charset="0"/>
                <a:cs typeface="Arial" pitchFamily="34" charset="0"/>
              </a:rPr>
              <a:t>Tốc độ góc</a:t>
            </a:r>
            <a:r>
              <a:rPr lang="vi-VN" sz="2400" dirty="0" smtClean="0">
                <a:latin typeface="Arial" pitchFamily="34" charset="0"/>
                <a:cs typeface="Arial" pitchFamily="34" charset="0"/>
              </a:rPr>
              <a:t>:              </a:t>
            </a:r>
          </a:p>
          <a:p>
            <a:pPr algn="just"/>
            <a:endParaRPr lang="vi-VN" sz="2400" dirty="0">
              <a:latin typeface="Arial" pitchFamily="34" charset="0"/>
              <a:cs typeface="Arial" pitchFamily="34" charset="0"/>
            </a:endParaRPr>
          </a:p>
          <a:p>
            <a:pPr algn="just"/>
            <a:r>
              <a:rPr lang="vi-VN" sz="2400" b="1" dirty="0" smtClean="0">
                <a:latin typeface="Arial" pitchFamily="34" charset="0"/>
                <a:cs typeface="Arial" pitchFamily="34" charset="0"/>
              </a:rPr>
              <a:t>Bán kính quay trung bình </a:t>
            </a:r>
            <a:r>
              <a:rPr lang="vi-VN" sz="2400" dirty="0" smtClean="0">
                <a:latin typeface="Arial" pitchFamily="34" charset="0"/>
                <a:cs typeface="Arial" pitchFamily="34" charset="0"/>
              </a:rPr>
              <a:t>của khối chất lỏng: </a:t>
            </a:r>
          </a:p>
          <a:p>
            <a:pPr algn="just"/>
            <a:endParaRPr lang="en-US" sz="2400" b="1" dirty="0" smtClean="0">
              <a:solidFill>
                <a:srgbClr val="009900"/>
              </a:solidFill>
              <a:latin typeface="Arial" pitchFamily="34" charset="0"/>
              <a:cs typeface="Arial" pitchFamily="34" charset="0"/>
            </a:endParaRPr>
          </a:p>
        </p:txBody>
      </p:sp>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490979891"/>
              </p:ext>
            </p:extLst>
          </p:nvPr>
        </p:nvGraphicFramePr>
        <p:xfrm>
          <a:off x="3178175" y="1727200"/>
          <a:ext cx="3451225" cy="1016000"/>
        </p:xfrm>
        <a:graphic>
          <a:graphicData uri="http://schemas.openxmlformats.org/presentationml/2006/ole">
            <mc:AlternateContent xmlns:mc="http://schemas.openxmlformats.org/markup-compatibility/2006">
              <mc:Choice xmlns:v="urn:schemas-microsoft-com:vml" Requires="v">
                <p:oleObj spid="_x0000_s46523" name="Equation" r:id="rId3" imgW="1422400" imgH="419100" progId="Equation.3">
                  <p:embed/>
                </p:oleObj>
              </mc:Choice>
              <mc:Fallback>
                <p:oleObj name="Equation" r:id="rId3" imgW="1422400" imgH="419100" progId="Equation.3">
                  <p:embed/>
                  <p:pic>
                    <p:nvPicPr>
                      <p:cNvPr id="0" name="Picture 4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175" y="1727200"/>
                        <a:ext cx="3451225"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398024439"/>
              </p:ext>
            </p:extLst>
          </p:nvPr>
        </p:nvGraphicFramePr>
        <p:xfrm>
          <a:off x="3276600" y="3048000"/>
          <a:ext cx="2311400" cy="615950"/>
        </p:xfrm>
        <a:graphic>
          <a:graphicData uri="http://schemas.openxmlformats.org/presentationml/2006/ole">
            <mc:AlternateContent xmlns:mc="http://schemas.openxmlformats.org/markup-compatibility/2006">
              <mc:Choice xmlns:v="urn:schemas-microsoft-com:vml" Requires="v">
                <p:oleObj spid="_x0000_s46524" name="Equation" r:id="rId5" imgW="952087" imgH="253890" progId="Equation.3">
                  <p:embed/>
                </p:oleObj>
              </mc:Choice>
              <mc:Fallback>
                <p:oleObj name="Equation" r:id="rId5" imgW="952087" imgH="253890" progId="Equation.3">
                  <p:embed/>
                  <p:pic>
                    <p:nvPicPr>
                      <p:cNvPr id="0" name="Picture 4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3048000"/>
                        <a:ext cx="23114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3340095584"/>
              </p:ext>
            </p:extLst>
          </p:nvPr>
        </p:nvGraphicFramePr>
        <p:xfrm>
          <a:off x="3502025" y="4240212"/>
          <a:ext cx="4346575" cy="1169988"/>
        </p:xfrm>
        <a:graphic>
          <a:graphicData uri="http://schemas.openxmlformats.org/presentationml/2006/ole">
            <mc:AlternateContent xmlns:mc="http://schemas.openxmlformats.org/markup-compatibility/2006">
              <mc:Choice xmlns:v="urn:schemas-microsoft-com:vml" Requires="v">
                <p:oleObj spid="_x0000_s46525" name="Equation" r:id="rId7" imgW="1790700" imgH="482600" progId="Equation.3">
                  <p:embed/>
                </p:oleObj>
              </mc:Choice>
              <mc:Fallback>
                <p:oleObj name="Equation" r:id="rId7" imgW="1790700" imgH="482600" progId="Equation.3">
                  <p:embed/>
                  <p:pic>
                    <p:nvPicPr>
                      <p:cNvPr id="0" name="Picture 4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2025" y="4240212"/>
                        <a:ext cx="4346575" cy="1169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3534377431"/>
              </p:ext>
            </p:extLst>
          </p:nvPr>
        </p:nvGraphicFramePr>
        <p:xfrm>
          <a:off x="1876425" y="4953000"/>
          <a:ext cx="1171575" cy="954088"/>
        </p:xfrm>
        <a:graphic>
          <a:graphicData uri="http://schemas.openxmlformats.org/presentationml/2006/ole">
            <mc:AlternateContent xmlns:mc="http://schemas.openxmlformats.org/markup-compatibility/2006">
              <mc:Choice xmlns:v="urn:schemas-microsoft-com:vml" Requires="v">
                <p:oleObj spid="_x0000_s46526" name="Equation" r:id="rId9" imgW="482391" imgH="393529" progId="Equation.3">
                  <p:embed/>
                </p:oleObj>
              </mc:Choice>
              <mc:Fallback>
                <p:oleObj name="Equation" r:id="rId9" imgW="482391" imgH="393529" progId="Equation.3">
                  <p:embed/>
                  <p:pic>
                    <p:nvPicPr>
                      <p:cNvPr id="0" name="Picture 4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6425" y="4953000"/>
                        <a:ext cx="1171575" cy="954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477109403"/>
              </p:ext>
            </p:extLst>
          </p:nvPr>
        </p:nvGraphicFramePr>
        <p:xfrm>
          <a:off x="6403975" y="5675313"/>
          <a:ext cx="2435225" cy="954087"/>
        </p:xfrm>
        <a:graphic>
          <a:graphicData uri="http://schemas.openxmlformats.org/presentationml/2006/ole">
            <mc:AlternateContent xmlns:mc="http://schemas.openxmlformats.org/markup-compatibility/2006">
              <mc:Choice xmlns:v="urn:schemas-microsoft-com:vml" Requires="v">
                <p:oleObj spid="_x0000_s46527" name="Equation" r:id="rId11" imgW="1002865" imgH="393529" progId="Equation.3">
                  <p:embed/>
                </p:oleObj>
              </mc:Choice>
              <mc:Fallback>
                <p:oleObj name="Equation" r:id="rId11" imgW="1002865" imgH="393529" progId="Equation.3">
                  <p:embed/>
                  <p:pic>
                    <p:nvPicPr>
                      <p:cNvPr id="0" name="Picture 4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03975" y="5675313"/>
                        <a:ext cx="2435225"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60</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62176845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457200"/>
            <a:ext cx="9144000" cy="5262979"/>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000" b="1" dirty="0">
                <a:solidFill>
                  <a:srgbClr val="FF0066"/>
                </a:solidFill>
                <a:latin typeface="Arial" pitchFamily="34" charset="0"/>
                <a:cs typeface="Arial" pitchFamily="34" charset="0"/>
              </a:rPr>
              <a:t>(settling centrifugal </a:t>
            </a:r>
            <a:r>
              <a:rPr lang="en-US" sz="2000" b="1" dirty="0" smtClean="0">
                <a:solidFill>
                  <a:srgbClr val="FF0066"/>
                </a:solidFill>
                <a:latin typeface="Arial" pitchFamily="34" charset="0"/>
                <a:cs typeface="Arial" pitchFamily="34" charset="0"/>
              </a:rPr>
              <a:t>separator): </a:t>
            </a:r>
            <a:r>
              <a:rPr lang="en-US" sz="2400" b="1" dirty="0" err="1" smtClean="0">
                <a:solidFill>
                  <a:srgbClr val="009900"/>
                </a:solidFill>
                <a:latin typeface="Arial" pitchFamily="34" charset="0"/>
                <a:cs typeface="Arial" pitchFamily="34" charset="0"/>
                <a:sym typeface="Symbol"/>
              </a:rPr>
              <a:t>Loại</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đứng</a:t>
            </a:r>
            <a:endParaRPr lang="en-US" sz="2400" b="1" dirty="0" smtClean="0">
              <a:solidFill>
                <a:srgbClr val="009900"/>
              </a:solidFill>
              <a:latin typeface="Arial" pitchFamily="34" charset="0"/>
              <a:cs typeface="Arial" pitchFamily="34" charset="0"/>
              <a:sym typeface="Symbol"/>
            </a:endParaRPr>
          </a:p>
          <a:p>
            <a:pPr algn="just"/>
            <a:r>
              <a:rPr lang="en-US" sz="2400" b="1" dirty="0" err="1" smtClean="0">
                <a:solidFill>
                  <a:srgbClr val="FF6600"/>
                </a:solidFill>
                <a:latin typeface="Arial" pitchFamily="34" charset="0"/>
                <a:cs typeface="Arial" pitchFamily="34" charset="0"/>
                <a:sym typeface="Symbol"/>
              </a:rPr>
              <a:t>Thông</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số</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cơ</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bản</a:t>
            </a:r>
            <a:r>
              <a:rPr lang="en-US" sz="2400" b="1" dirty="0" smtClean="0">
                <a:solidFill>
                  <a:srgbClr val="FF6600"/>
                </a:solidFill>
                <a:latin typeface="Arial" pitchFamily="34" charset="0"/>
                <a:cs typeface="Arial" pitchFamily="34" charset="0"/>
                <a:sym typeface="Symbol"/>
              </a:rPr>
              <a:t>:</a:t>
            </a:r>
          </a:p>
          <a:p>
            <a:pPr algn="just"/>
            <a:r>
              <a:rPr lang="en-US" sz="2400" b="1" dirty="0" err="1" smtClean="0">
                <a:latin typeface="Arial" pitchFamily="34" charset="0"/>
                <a:cs typeface="Arial" pitchFamily="34" charset="0"/>
                <a:sym typeface="Symbol"/>
              </a:rPr>
              <a:t>Năng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400" dirty="0" smtClean="0">
                <a:latin typeface="Times New Roman" pitchFamily="18" charset="0"/>
                <a:cs typeface="Times New Roman" pitchFamily="18" charset="0"/>
                <a:sym typeface="Symbol"/>
              </a:rPr>
              <a:t>J</a:t>
            </a:r>
            <a:r>
              <a:rPr lang="vi-VN" sz="2400" dirty="0" smtClean="0">
                <a:latin typeface="Arial" pitchFamily="34" charset="0"/>
                <a:cs typeface="Arial" pitchFamily="34" charset="0"/>
                <a:sym typeface="Symbol"/>
              </a:rPr>
              <a: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nghiêng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thủy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chảy</a:t>
            </a:r>
            <a:endParaRPr lang="en-US" sz="2400" dirty="0" smtClean="0">
              <a:latin typeface="Arial" pitchFamily="34" charset="0"/>
              <a:cs typeface="Arial" pitchFamily="34" charset="0"/>
              <a:sym typeface="Symbol"/>
            </a:endParaRPr>
          </a:p>
          <a:p>
            <a:pPr algn="just"/>
            <a:r>
              <a:rPr lang="en-US" sz="2400" b="1" dirty="0" err="1" smtClean="0">
                <a:latin typeface="Arial" pitchFamily="34" charset="0"/>
                <a:cs typeface="Arial" pitchFamily="34" charset="0"/>
              </a:rPr>
              <a:t>Tốc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độ</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cực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đại</a:t>
            </a:r>
            <a:r>
              <a:rPr lang="vi-VN" sz="2400" dirty="0" smtClean="0">
                <a:latin typeface="Arial" pitchFamily="34" charset="0"/>
                <a:cs typeface="Arial" pitchFamily="34" charset="0"/>
              </a:rPr>
              <a:t>:</a:t>
            </a:r>
          </a:p>
          <a:p>
            <a:pPr algn="just"/>
            <a:endParaRPr lang="vi-VN" sz="2400" b="1" dirty="0">
              <a:latin typeface="Arial" pitchFamily="34" charset="0"/>
              <a:cs typeface="Arial" pitchFamily="34" charset="0"/>
            </a:endParaRPr>
          </a:p>
          <a:p>
            <a:pPr algn="just"/>
            <a:endParaRPr lang="en-US" sz="2400" b="1" dirty="0" smtClean="0">
              <a:latin typeface="Arial" pitchFamily="34" charset="0"/>
              <a:cs typeface="Arial" pitchFamily="34" charset="0"/>
            </a:endParaRPr>
          </a:p>
          <a:p>
            <a:pPr algn="just"/>
            <a:r>
              <a:rPr lang="vi-VN" sz="2400" b="1" dirty="0" smtClean="0">
                <a:latin typeface="Arial" pitchFamily="34" charset="0"/>
                <a:cs typeface="Arial" pitchFamily="34" charset="0"/>
              </a:rPr>
              <a:t>T</a:t>
            </a:r>
            <a:r>
              <a:rPr lang="en-US" sz="2400" b="1" dirty="0" err="1" smtClean="0">
                <a:latin typeface="Arial" pitchFamily="34" charset="0"/>
                <a:cs typeface="Arial" pitchFamily="34" charset="0"/>
              </a:rPr>
              <a:t>hời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gian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vi-VN" sz="2400" dirty="0" smtClean="0">
                <a:latin typeface="Arial" pitchFamily="34" charset="0"/>
                <a:cs typeface="Arial" pitchFamily="34" charset="0"/>
              </a:rPr>
              <a:t>:              </a:t>
            </a:r>
          </a:p>
          <a:p>
            <a:pPr algn="just"/>
            <a:endParaRPr lang="vi-VN" sz="2400" dirty="0">
              <a:latin typeface="Arial" pitchFamily="34" charset="0"/>
              <a:cs typeface="Arial" pitchFamily="34" charset="0"/>
            </a:endParaRPr>
          </a:p>
          <a:p>
            <a:pPr algn="just"/>
            <a:endParaRPr lang="en-US" sz="2400" b="1" dirty="0" smtClean="0">
              <a:latin typeface="Arial" pitchFamily="34" charset="0"/>
              <a:cs typeface="Arial" pitchFamily="34" charset="0"/>
            </a:endParaRPr>
          </a:p>
          <a:p>
            <a:pPr algn="just"/>
            <a:r>
              <a:rPr lang="en-US" sz="2400" b="1" dirty="0" err="1" smtClean="0">
                <a:latin typeface="Arial" pitchFamily="34" charset="0"/>
                <a:cs typeface="Arial" pitchFamily="34" charset="0"/>
              </a:rPr>
              <a:t>Quan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hệ</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giữa</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thời</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gian</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và</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tốc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độ</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lắng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cực</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đại</a:t>
            </a:r>
            <a:r>
              <a:rPr lang="vi-VN" sz="2400" dirty="0" smtClean="0">
                <a:latin typeface="Arial" pitchFamily="34" charset="0"/>
                <a:cs typeface="Arial" pitchFamily="34" charset="0"/>
              </a:rPr>
              <a:t>: </a:t>
            </a:r>
          </a:p>
          <a:p>
            <a:pPr algn="just"/>
            <a:endParaRPr lang="en-US" sz="2400" b="1" dirty="0" smtClean="0">
              <a:solidFill>
                <a:srgbClr val="009900"/>
              </a:solidFill>
              <a:latin typeface="Arial" pitchFamily="34" charset="0"/>
              <a:cs typeface="Arial" pitchFamily="34" charset="0"/>
            </a:endParaRPr>
          </a:p>
        </p:txBody>
      </p:sp>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675472174"/>
              </p:ext>
            </p:extLst>
          </p:nvPr>
        </p:nvGraphicFramePr>
        <p:xfrm>
          <a:off x="1676400" y="1219200"/>
          <a:ext cx="6780213" cy="1169988"/>
        </p:xfrm>
        <a:graphic>
          <a:graphicData uri="http://schemas.openxmlformats.org/presentationml/2006/ole">
            <mc:AlternateContent xmlns:mc="http://schemas.openxmlformats.org/markup-compatibility/2006">
              <mc:Choice xmlns:v="urn:schemas-microsoft-com:vml" Requires="v">
                <p:oleObj spid="_x0000_s47387" name="Equation" r:id="rId3" imgW="2794000" imgH="482600" progId="Equation.3">
                  <p:embed/>
                </p:oleObj>
              </mc:Choice>
              <mc:Fallback>
                <p:oleObj name="Equation" r:id="rId3" imgW="2794000" imgH="482600" progId="Equation.3">
                  <p:embed/>
                  <p:pic>
                    <p:nvPicPr>
                      <p:cNvPr id="0" name="Picture 2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219200"/>
                        <a:ext cx="6780213" cy="1169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620418134"/>
              </p:ext>
            </p:extLst>
          </p:nvPr>
        </p:nvGraphicFramePr>
        <p:xfrm>
          <a:off x="2579688" y="2743200"/>
          <a:ext cx="3792537" cy="1139825"/>
        </p:xfrm>
        <a:graphic>
          <a:graphicData uri="http://schemas.openxmlformats.org/presentationml/2006/ole">
            <mc:AlternateContent xmlns:mc="http://schemas.openxmlformats.org/markup-compatibility/2006">
              <mc:Choice xmlns:v="urn:schemas-microsoft-com:vml" Requires="v">
                <p:oleObj spid="_x0000_s47388" name="Equation" r:id="rId5" imgW="1562100" imgH="469900" progId="Equation.3">
                  <p:embed/>
                </p:oleObj>
              </mc:Choice>
              <mc:Fallback>
                <p:oleObj name="Equation" r:id="rId5" imgW="1562100" imgH="469900" progId="Equation.3">
                  <p:embed/>
                  <p:pic>
                    <p:nvPicPr>
                      <p:cNvPr id="0" name="Picture 2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88" y="2743200"/>
                        <a:ext cx="3792537" cy="1139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043245655"/>
              </p:ext>
            </p:extLst>
          </p:nvPr>
        </p:nvGraphicFramePr>
        <p:xfrm>
          <a:off x="3082925" y="3798888"/>
          <a:ext cx="3821113" cy="1077912"/>
        </p:xfrm>
        <a:graphic>
          <a:graphicData uri="http://schemas.openxmlformats.org/presentationml/2006/ole">
            <mc:AlternateContent xmlns:mc="http://schemas.openxmlformats.org/markup-compatibility/2006">
              <mc:Choice xmlns:v="urn:schemas-microsoft-com:vml" Requires="v">
                <p:oleObj spid="_x0000_s47389" name="Equation" r:id="rId7" imgW="1574800" imgH="444500" progId="Equation.3">
                  <p:embed/>
                </p:oleObj>
              </mc:Choice>
              <mc:Fallback>
                <p:oleObj name="Equation" r:id="rId7" imgW="1574800" imgH="444500" progId="Equation.3">
                  <p:embed/>
                  <p:pic>
                    <p:nvPicPr>
                      <p:cNvPr id="0" name="Picture 2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2925" y="3798888"/>
                        <a:ext cx="3821113" cy="1077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2659210363"/>
              </p:ext>
            </p:extLst>
          </p:nvPr>
        </p:nvGraphicFramePr>
        <p:xfrm>
          <a:off x="2620963" y="5354638"/>
          <a:ext cx="3514725" cy="1046162"/>
        </p:xfrm>
        <a:graphic>
          <a:graphicData uri="http://schemas.openxmlformats.org/presentationml/2006/ole">
            <mc:AlternateContent xmlns:mc="http://schemas.openxmlformats.org/markup-compatibility/2006">
              <mc:Choice xmlns:v="urn:schemas-microsoft-com:vml" Requires="v">
                <p:oleObj spid="_x0000_s47390" name="Equation" r:id="rId9" imgW="1447800" imgH="431800" progId="Equation.3">
                  <p:embed/>
                </p:oleObj>
              </mc:Choice>
              <mc:Fallback>
                <p:oleObj name="Equation" r:id="rId9" imgW="1447800" imgH="431800" progId="Equation.3">
                  <p:embed/>
                  <p:pic>
                    <p:nvPicPr>
                      <p:cNvPr id="0" name="Picture 2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20963" y="5354638"/>
                        <a:ext cx="3514725" cy="1046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61</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14003338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7200"/>
            <a:ext cx="9144000"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000" b="1" dirty="0" smtClean="0">
                <a:solidFill>
                  <a:srgbClr val="FF0066"/>
                </a:solidFill>
                <a:latin typeface="Arial" pitchFamily="34" charset="0"/>
                <a:cs typeface="Arial" pitchFamily="34" charset="0"/>
              </a:rPr>
              <a:t>(settling centrifugal </a:t>
            </a:r>
            <a:r>
              <a:rPr lang="en-US" sz="2000" b="1" dirty="0" err="1" smtClean="0">
                <a:solidFill>
                  <a:srgbClr val="FF0066"/>
                </a:solidFill>
                <a:latin typeface="Arial" pitchFamily="34" charset="0"/>
                <a:cs typeface="Arial" pitchFamily="34" charset="0"/>
              </a:rPr>
              <a:t>saparator</a:t>
            </a:r>
            <a:r>
              <a:rPr lang="en-US" sz="2000" b="1" dirty="0" smtClean="0">
                <a:solidFill>
                  <a:srgbClr val="FF0066"/>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Loại</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nằm</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ngang</a:t>
            </a:r>
            <a:endParaRPr lang="en-US" sz="2400" b="1" dirty="0" smtClean="0">
              <a:solidFill>
                <a:srgbClr val="009900"/>
              </a:solidFill>
              <a:latin typeface="Arial" pitchFamily="34" charset="0"/>
              <a:cs typeface="Arial" pitchFamily="34" charset="0"/>
            </a:endParaRPr>
          </a:p>
        </p:txBody>
      </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tâm</a:t>
            </a:r>
            <a:endParaRPr lang="en-US" sz="3200" dirty="0" smtClean="0">
              <a:solidFill>
                <a:srgbClr val="0000FF"/>
              </a:solidFill>
              <a:latin typeface="Arial" pitchFamily="34" charset="0"/>
              <a:cs typeface="Arial" pitchFamily="34" charset="0"/>
            </a:endParaRPr>
          </a:p>
        </p:txBody>
      </p:sp>
      <p:pic>
        <p:nvPicPr>
          <p:cNvPr id="6" name="Picture 8" descr="http://img.directindustry.com/images_di/photo-g/centrifugal-separator-for-the-chemical-industry-34052-2631487.jpg"/>
          <p:cNvPicPr>
            <a:picLocks noChangeAspect="1" noChangeArrowheads="1"/>
          </p:cNvPicPr>
          <p:nvPr/>
        </p:nvPicPr>
        <p:blipFill rotWithShape="1">
          <a:blip r:embed="rId3">
            <a:extLst>
              <a:ext uri="{28A0092B-C50C-407E-A947-70E740481C1C}">
                <a14:useLocalDpi xmlns:a14="http://schemas.microsoft.com/office/drawing/2010/main" val="0"/>
              </a:ext>
            </a:extLst>
          </a:blip>
          <a:srcRect t="25821" b="3284"/>
          <a:stretch/>
        </p:blipFill>
        <p:spPr bwMode="auto">
          <a:xfrm>
            <a:off x="1" y="914400"/>
            <a:ext cx="5334000" cy="27950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896" y="4072933"/>
            <a:ext cx="9159896" cy="2862322"/>
          </a:xfrm>
          <a:prstGeom prst="rect">
            <a:avLst/>
          </a:prstGeom>
        </p:spPr>
        <p:txBody>
          <a:bodyPr wrap="square">
            <a:spAutoFit/>
          </a:bodyPr>
          <a:lstStyle/>
          <a:p>
            <a:pPr algn="just"/>
            <a:r>
              <a:rPr lang="en-US" sz="2000" dirty="0" err="1" smtClean="0">
                <a:latin typeface="Arial" pitchFamily="34" charset="0"/>
                <a:cs typeface="Arial" pitchFamily="34" charset="0"/>
                <a:sym typeface="Symbol"/>
              </a:rPr>
              <a:t>Khi</a:t>
            </a:r>
            <a:r>
              <a:rPr lang="en-US" sz="2000" dirty="0" smtClean="0">
                <a:latin typeface="Arial" pitchFamily="34" charset="0"/>
                <a:cs typeface="Arial" pitchFamily="34" charset="0"/>
                <a:sym typeface="Symbol"/>
              </a:rPr>
              <a:t> rotor quay, </a:t>
            </a:r>
            <a:r>
              <a:rPr lang="en-US" sz="2000" dirty="0" err="1" smtClean="0">
                <a:latin typeface="Arial" pitchFamily="34" charset="0"/>
                <a:cs typeface="Arial" pitchFamily="34" charset="0"/>
                <a:sym typeface="Symbol"/>
              </a:rPr>
              <a:t>bề</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mặt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thoáng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chất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lỏng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rotor </a:t>
            </a:r>
            <a:r>
              <a:rPr lang="en-US" sz="2000" dirty="0" err="1" smtClean="0">
                <a:latin typeface="Arial" pitchFamily="34" charset="0"/>
                <a:cs typeface="Arial" pitchFamily="34" charset="0"/>
                <a:sym typeface="Symbol"/>
              </a:rPr>
              <a:t>là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một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vòng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tròn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tâm</a:t>
            </a:r>
            <a:r>
              <a:rPr lang="en-US" sz="2000" dirty="0" smtClean="0">
                <a:latin typeface="Arial" pitchFamily="34" charset="0"/>
                <a:cs typeface="Arial" pitchFamily="34" charset="0"/>
                <a:sym typeface="Symbol"/>
              </a:rPr>
              <a:t> O</a:t>
            </a:r>
            <a:r>
              <a:rPr lang="en-US" sz="2000" baseline="-25000" dirty="0" smtClean="0">
                <a:latin typeface="Arial" pitchFamily="34" charset="0"/>
                <a:cs typeface="Arial" pitchFamily="34" charset="0"/>
                <a:sym typeface="Symbol"/>
              </a:rPr>
              <a:t>1</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cách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tâm</a:t>
            </a:r>
            <a:r>
              <a:rPr lang="en-US" sz="2000" dirty="0" smtClean="0">
                <a:latin typeface="Arial" pitchFamily="34" charset="0"/>
                <a:cs typeface="Arial" pitchFamily="34" charset="0"/>
                <a:sym typeface="Symbol"/>
              </a:rPr>
              <a:t> O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rotor </a:t>
            </a:r>
            <a:r>
              <a:rPr lang="en-US" sz="2000" dirty="0" err="1" smtClean="0">
                <a:latin typeface="Arial" pitchFamily="34" charset="0"/>
                <a:cs typeface="Arial" pitchFamily="34" charset="0"/>
                <a:sym typeface="Symbol"/>
              </a:rPr>
              <a:t>một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khoảng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lệch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tâm</a:t>
            </a:r>
            <a:r>
              <a:rPr lang="en-US" sz="2000" dirty="0" smtClean="0">
                <a:latin typeface="Arial" pitchFamily="34" charset="0"/>
                <a:cs typeface="Arial" pitchFamily="34" charset="0"/>
                <a:sym typeface="Symbol"/>
              </a:rPr>
              <a:t>:</a:t>
            </a:r>
            <a:endParaRPr lang="vi-VN" sz="2000" dirty="0" smtClean="0">
              <a:latin typeface="Arial" pitchFamily="34" charset="0"/>
              <a:cs typeface="Arial" pitchFamily="34" charset="0"/>
              <a:sym typeface="Symbol"/>
            </a:endParaRPr>
          </a:p>
          <a:p>
            <a:endParaRPr lang="vi-VN" sz="2000" b="1" dirty="0" smtClean="0">
              <a:latin typeface="Arial" pitchFamily="34" charset="0"/>
              <a:cs typeface="Arial" pitchFamily="34" charset="0"/>
              <a:sym typeface="Symbol"/>
            </a:endParaRPr>
          </a:p>
          <a:p>
            <a:r>
              <a:rPr lang="vi-VN" sz="2000" dirty="0" smtClean="0">
                <a:latin typeface="Arial" pitchFamily="34" charset="0"/>
                <a:cs typeface="Arial" pitchFamily="34" charset="0"/>
                <a:sym typeface="Symbol"/>
              </a:rPr>
              <a:t>Trọng tâm của khối chất lỏng đặt tại O</a:t>
            </a:r>
            <a:r>
              <a:rPr lang="vi-VN" sz="2000" baseline="-25000" dirty="0" smtClean="0">
                <a:latin typeface="Arial" pitchFamily="34" charset="0"/>
                <a:cs typeface="Arial" pitchFamily="34" charset="0"/>
                <a:sym typeface="Symbol"/>
              </a:rPr>
              <a:t>2</a:t>
            </a:r>
            <a:r>
              <a:rPr lang="vi-VN" sz="2000" dirty="0" smtClean="0">
                <a:latin typeface="Arial" pitchFamily="34" charset="0"/>
                <a:cs typeface="Arial" pitchFamily="34" charset="0"/>
                <a:sym typeface="Symbol"/>
              </a:rPr>
              <a:t> cách tâm O của rotor khoảng</a:t>
            </a:r>
          </a:p>
          <a:p>
            <a:endParaRPr lang="vi-VN" sz="2000" dirty="0">
              <a:latin typeface="Arial" pitchFamily="34" charset="0"/>
              <a:cs typeface="Arial" pitchFamily="34" charset="0"/>
              <a:sym typeface="Symbol"/>
            </a:endParaRPr>
          </a:p>
          <a:p>
            <a:endParaRPr lang="vi-VN" sz="2000" dirty="0" smtClean="0">
              <a:latin typeface="Arial" pitchFamily="34" charset="0"/>
              <a:cs typeface="Arial" pitchFamily="34" charset="0"/>
              <a:sym typeface="Symbol"/>
            </a:endParaRPr>
          </a:p>
          <a:p>
            <a:endParaRPr lang="vi-VN" sz="2000" dirty="0">
              <a:latin typeface="Arial" pitchFamily="34" charset="0"/>
              <a:cs typeface="Arial" pitchFamily="34" charset="0"/>
              <a:sym typeface="Symbol"/>
            </a:endParaRPr>
          </a:p>
          <a:p>
            <a:pPr algn="just"/>
            <a:r>
              <a:rPr lang="vi-VN" sz="2000" dirty="0" smtClean="0">
                <a:latin typeface="Arial" pitchFamily="34" charset="0"/>
                <a:cs typeface="Arial" pitchFamily="34" charset="0"/>
                <a:sym typeface="Symbol"/>
              </a:rPr>
              <a:t>Khi  đủ lớn, tâm O</a:t>
            </a:r>
            <a:r>
              <a:rPr lang="vi-VN" sz="2000" baseline="-25000" dirty="0" smtClean="0">
                <a:latin typeface="Arial" pitchFamily="34" charset="0"/>
                <a:cs typeface="Arial" pitchFamily="34" charset="0"/>
                <a:sym typeface="Symbol"/>
              </a:rPr>
              <a:t>1</a:t>
            </a:r>
            <a:r>
              <a:rPr lang="vi-VN" sz="2000" dirty="0" smtClean="0">
                <a:latin typeface="Arial" pitchFamily="34" charset="0"/>
                <a:cs typeface="Arial" pitchFamily="34" charset="0"/>
                <a:sym typeface="Symbol"/>
              </a:rPr>
              <a:t> sẽ trùng với tâm O và bán kính bề mặt thoáng của chất lỏng trong rotor cũng được tính theo máy ly tâm đứng.</a:t>
            </a:r>
            <a:endParaRPr lang="en-US" sz="2000" dirty="0"/>
          </a:p>
        </p:txBody>
      </p:sp>
      <p:sp>
        <p:nvSpPr>
          <p:cNvPr id="10" name="Rectangle 9"/>
          <p:cNvSpPr/>
          <p:nvPr/>
        </p:nvSpPr>
        <p:spPr>
          <a:xfrm>
            <a:off x="990600" y="3657600"/>
            <a:ext cx="3658374" cy="400110"/>
          </a:xfrm>
          <a:prstGeom prst="rect">
            <a:avLst/>
          </a:prstGeom>
        </p:spPr>
        <p:txBody>
          <a:bodyPr wrap="none">
            <a:spAutoFit/>
          </a:bodyPr>
          <a:lstStyle/>
          <a:p>
            <a:r>
              <a:rPr lang="en-US" sz="2000" b="1" dirty="0" err="1" smtClean="0">
                <a:latin typeface="Arial" pitchFamily="34" charset="0"/>
                <a:cs typeface="Arial" pitchFamily="34" charset="0"/>
              </a:rPr>
              <a:t>Hình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Máy</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ly</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tâm</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nằm</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ngang</a:t>
            </a:r>
            <a:endParaRPr lang="en-US" sz="2000" b="1" dirty="0"/>
          </a:p>
        </p:txBody>
      </p:sp>
      <p:graphicFrame>
        <p:nvGraphicFramePr>
          <p:cNvPr id="11" name="Object 10"/>
          <p:cNvGraphicFramePr>
            <a:graphicFrameLocks noChangeAspect="1"/>
          </p:cNvGraphicFramePr>
          <p:nvPr>
            <p:extLst>
              <p:ext uri="{D42A27DB-BD31-4B8C-83A1-F6EECF244321}">
                <p14:modId xmlns:p14="http://schemas.microsoft.com/office/powerpoint/2010/main" val="1918678975"/>
              </p:ext>
            </p:extLst>
          </p:nvPr>
        </p:nvGraphicFramePr>
        <p:xfrm>
          <a:off x="5021252" y="4344916"/>
          <a:ext cx="922348" cy="794244"/>
        </p:xfrm>
        <a:graphic>
          <a:graphicData uri="http://schemas.openxmlformats.org/presentationml/2006/ole">
            <mc:AlternateContent xmlns:mc="http://schemas.openxmlformats.org/markup-compatibility/2006">
              <mc:Choice xmlns:v="urn:schemas-microsoft-com:vml" Requires="v">
                <p:oleObj spid="_x0000_s45243" name="Equation" r:id="rId4" imgW="457002" imgH="393529" progId="Equation.3">
                  <p:embed/>
                </p:oleObj>
              </mc:Choice>
              <mc:Fallback>
                <p:oleObj name="Equation" r:id="rId4" imgW="457002" imgH="393529" progId="Equation.3">
                  <p:embed/>
                  <p:pic>
                    <p:nvPicPr>
                      <p:cNvPr id="0" name="Picture 18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1252" y="4344916"/>
                        <a:ext cx="922348" cy="79424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428859918"/>
              </p:ext>
            </p:extLst>
          </p:nvPr>
        </p:nvGraphicFramePr>
        <p:xfrm>
          <a:off x="3429000" y="5334000"/>
          <a:ext cx="1752600" cy="876300"/>
        </p:xfrm>
        <a:graphic>
          <a:graphicData uri="http://schemas.openxmlformats.org/presentationml/2006/ole">
            <mc:AlternateContent xmlns:mc="http://schemas.openxmlformats.org/markup-compatibility/2006">
              <mc:Choice xmlns:v="urn:schemas-microsoft-com:vml" Requires="v">
                <p:oleObj spid="_x0000_s45244" name="Equation" r:id="rId6" imgW="914400" imgH="457200" progId="Equation.3">
                  <p:embed/>
                </p:oleObj>
              </mc:Choice>
              <mc:Fallback>
                <p:oleObj name="Equation" r:id="rId6" imgW="914400" imgH="457200" progId="Equation.3">
                  <p:embed/>
                  <p:pic>
                    <p:nvPicPr>
                      <p:cNvPr id="0" name="Picture 18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0" y="5334000"/>
                        <a:ext cx="1752600" cy="87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Oval 12"/>
          <p:cNvSpPr/>
          <p:nvPr/>
        </p:nvSpPr>
        <p:spPr>
          <a:xfrm>
            <a:off x="6289965" y="1454725"/>
            <a:ext cx="1752600" cy="16764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5562600" y="914400"/>
            <a:ext cx="3657600" cy="3200098"/>
            <a:chOff x="5562600" y="914400"/>
            <a:chExt cx="3657600" cy="3200098"/>
          </a:xfrm>
        </p:grpSpPr>
        <p:cxnSp>
          <p:nvCxnSpPr>
            <p:cNvPr id="40" name="Straight Arrow Connector 39"/>
            <p:cNvCxnSpPr/>
            <p:nvPr/>
          </p:nvCxnSpPr>
          <p:spPr>
            <a:xfrm flipV="1">
              <a:off x="7176655" y="1586345"/>
              <a:ext cx="429491" cy="6719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562600" y="914400"/>
              <a:ext cx="3657600" cy="3200098"/>
              <a:chOff x="5562600" y="914400"/>
              <a:chExt cx="3657600" cy="3200098"/>
            </a:xfrm>
          </p:grpSpPr>
          <p:sp>
            <p:nvSpPr>
              <p:cNvPr id="14" name="Oval 13"/>
              <p:cNvSpPr/>
              <p:nvPr/>
            </p:nvSpPr>
            <p:spPr>
              <a:xfrm>
                <a:off x="5867400" y="1336964"/>
                <a:ext cx="2590800" cy="244864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7162800" y="960430"/>
                <a:ext cx="0" cy="3154068"/>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562600" y="2551319"/>
                <a:ext cx="3276600"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562600" y="2272145"/>
                <a:ext cx="3276600" cy="0"/>
              </a:xfrm>
              <a:prstGeom prst="line">
                <a:avLst/>
              </a:prstGeom>
              <a:ln>
                <a:solidFill>
                  <a:schemeClr val="tx1"/>
                </a:solidFill>
                <a:prstDash val="lgDashDot"/>
              </a:ln>
            </p:spPr>
            <p:style>
              <a:lnRef idx="1">
                <a:schemeClr val="accent1"/>
              </a:lnRef>
              <a:fillRef idx="0">
                <a:schemeClr val="accent1"/>
              </a:fillRef>
              <a:effectRef idx="0">
                <a:schemeClr val="accent1"/>
              </a:effectRef>
              <a:fontRef idx="minor">
                <a:schemeClr val="tx1"/>
              </a:fontRef>
            </p:style>
          </p:cxnSp>
          <p:sp>
            <p:nvSpPr>
              <p:cNvPr id="27" name="Freeform 26"/>
              <p:cNvSpPr/>
              <p:nvPr/>
            </p:nvSpPr>
            <p:spPr>
              <a:xfrm>
                <a:off x="6733309" y="1135966"/>
                <a:ext cx="858982" cy="83234"/>
              </a:xfrm>
              <a:custGeom>
                <a:avLst/>
                <a:gdLst>
                  <a:gd name="connsiteX0" fmla="*/ 0 w 858982"/>
                  <a:gd name="connsiteY0" fmla="*/ 138758 h 166467"/>
                  <a:gd name="connsiteX1" fmla="*/ 443346 w 858982"/>
                  <a:gd name="connsiteY1" fmla="*/ 212 h 166467"/>
                  <a:gd name="connsiteX2" fmla="*/ 858982 w 858982"/>
                  <a:gd name="connsiteY2" fmla="*/ 166467 h 166467"/>
                </a:gdLst>
                <a:ahLst/>
                <a:cxnLst>
                  <a:cxn ang="0">
                    <a:pos x="connsiteX0" y="connsiteY0"/>
                  </a:cxn>
                  <a:cxn ang="0">
                    <a:pos x="connsiteX1" y="connsiteY1"/>
                  </a:cxn>
                  <a:cxn ang="0">
                    <a:pos x="connsiteX2" y="connsiteY2"/>
                  </a:cxn>
                </a:cxnLst>
                <a:rect l="l" t="t" r="r" b="b"/>
                <a:pathLst>
                  <a:path w="858982" h="166467">
                    <a:moveTo>
                      <a:pt x="0" y="138758"/>
                    </a:moveTo>
                    <a:cubicBezTo>
                      <a:pt x="150091" y="67176"/>
                      <a:pt x="300183" y="-4406"/>
                      <a:pt x="443346" y="212"/>
                    </a:cubicBezTo>
                    <a:cubicBezTo>
                      <a:pt x="586509" y="4830"/>
                      <a:pt x="722745" y="85648"/>
                      <a:pt x="858982" y="166467"/>
                    </a:cubicBezTo>
                  </a:path>
                </a:pathLst>
              </a:custGeom>
              <a:ln>
                <a:solidFill>
                  <a:schemeClr val="tx1"/>
                </a:solidFill>
                <a:prstDash val="lgDash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Rectangle 27"/>
              <p:cNvSpPr/>
              <p:nvPr/>
            </p:nvSpPr>
            <p:spPr>
              <a:xfrm>
                <a:off x="7467600" y="914400"/>
                <a:ext cx="457200" cy="3463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sym typeface="Symbol"/>
                  </a:rPr>
                  <a:t></a:t>
                </a:r>
                <a:endParaRPr lang="en-US" sz="2000" dirty="0">
                  <a:solidFill>
                    <a:schemeClr val="tx1"/>
                  </a:solidFill>
                </a:endParaRPr>
              </a:p>
            </p:txBody>
          </p:sp>
          <p:sp>
            <p:nvSpPr>
              <p:cNvPr id="29" name="Rectangle 28"/>
              <p:cNvSpPr/>
              <p:nvPr/>
            </p:nvSpPr>
            <p:spPr>
              <a:xfrm>
                <a:off x="6705600" y="1898071"/>
                <a:ext cx="609600" cy="422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chemeClr val="tx1"/>
                    </a:solidFill>
                    <a:sym typeface="Symbol"/>
                  </a:rPr>
                  <a:t>O</a:t>
                </a:r>
                <a:r>
                  <a:rPr lang="vi-VN" baseline="-25000" dirty="0" smtClean="0">
                    <a:solidFill>
                      <a:schemeClr val="tx1"/>
                    </a:solidFill>
                    <a:sym typeface="Symbol"/>
                  </a:rPr>
                  <a:t>1</a:t>
                </a:r>
                <a:endParaRPr lang="en-US" baseline="-25000" dirty="0">
                  <a:solidFill>
                    <a:schemeClr val="tx1"/>
                  </a:solidFill>
                </a:endParaRPr>
              </a:p>
            </p:txBody>
          </p:sp>
          <p:sp>
            <p:nvSpPr>
              <p:cNvPr id="30" name="Rectangle 29"/>
              <p:cNvSpPr/>
              <p:nvPr/>
            </p:nvSpPr>
            <p:spPr>
              <a:xfrm>
                <a:off x="6705600" y="2625436"/>
                <a:ext cx="609600" cy="422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chemeClr val="tx1"/>
                    </a:solidFill>
                    <a:sym typeface="Symbol"/>
                  </a:rPr>
                  <a:t>O</a:t>
                </a:r>
                <a:r>
                  <a:rPr lang="vi-VN" baseline="-25000" dirty="0" smtClean="0">
                    <a:solidFill>
                      <a:schemeClr val="tx1"/>
                    </a:solidFill>
                    <a:sym typeface="Symbol"/>
                  </a:rPr>
                  <a:t>2</a:t>
                </a:r>
                <a:endParaRPr lang="en-US" baseline="-25000" dirty="0">
                  <a:solidFill>
                    <a:schemeClr val="tx1"/>
                  </a:solidFill>
                </a:endParaRPr>
              </a:p>
            </p:txBody>
          </p:sp>
          <p:sp>
            <p:nvSpPr>
              <p:cNvPr id="31" name="Rectangle 30"/>
              <p:cNvSpPr/>
              <p:nvPr/>
            </p:nvSpPr>
            <p:spPr>
              <a:xfrm>
                <a:off x="6691745" y="2223656"/>
                <a:ext cx="609600" cy="422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chemeClr val="tx1"/>
                    </a:solidFill>
                    <a:sym typeface="Symbol"/>
                  </a:rPr>
                  <a:t>O</a:t>
                </a:r>
                <a:endParaRPr lang="en-US" baseline="-25000" dirty="0">
                  <a:solidFill>
                    <a:schemeClr val="tx1"/>
                  </a:solidFill>
                </a:endParaRPr>
              </a:p>
            </p:txBody>
          </p:sp>
          <p:sp>
            <p:nvSpPr>
              <p:cNvPr id="32" name="Rectangle 31"/>
              <p:cNvSpPr/>
              <p:nvPr/>
            </p:nvSpPr>
            <p:spPr>
              <a:xfrm>
                <a:off x="8458200" y="2195945"/>
                <a:ext cx="609600" cy="422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chemeClr val="tx1"/>
                    </a:solidFill>
                    <a:sym typeface="Symbol"/>
                  </a:rPr>
                  <a:t>e</a:t>
                </a:r>
                <a:endParaRPr lang="en-US" baseline="-25000" dirty="0">
                  <a:solidFill>
                    <a:schemeClr val="tx1"/>
                  </a:solidFill>
                </a:endParaRPr>
              </a:p>
            </p:txBody>
          </p:sp>
          <p:cxnSp>
            <p:nvCxnSpPr>
              <p:cNvPr id="34" name="Straight Connector 33"/>
              <p:cNvCxnSpPr/>
              <p:nvPr/>
            </p:nvCxnSpPr>
            <p:spPr>
              <a:xfrm>
                <a:off x="7162800" y="2975268"/>
                <a:ext cx="1676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763000" y="1808020"/>
                <a:ext cx="0" cy="44334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8763000" y="2528455"/>
                <a:ext cx="0" cy="443345"/>
              </a:xfrm>
              <a:prstGeom prst="straightConnector1">
                <a:avLst/>
              </a:prstGeom>
              <a:ln>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8610600" y="2549236"/>
                <a:ext cx="609600" cy="422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chemeClr val="tx1"/>
                    </a:solidFill>
                    <a:sym typeface="Symbol"/>
                  </a:rPr>
                  <a:t>x</a:t>
                </a:r>
                <a:endParaRPr lang="en-US" baseline="-25000" dirty="0">
                  <a:solidFill>
                    <a:schemeClr val="tx1"/>
                  </a:solidFill>
                </a:endParaRPr>
              </a:p>
            </p:txBody>
          </p:sp>
          <p:cxnSp>
            <p:nvCxnSpPr>
              <p:cNvPr id="44" name="Straight Arrow Connector 43"/>
              <p:cNvCxnSpPr>
                <a:endCxn id="14" idx="7"/>
              </p:cNvCxnSpPr>
              <p:nvPr/>
            </p:nvCxnSpPr>
            <p:spPr>
              <a:xfrm flipV="1">
                <a:off x="7162800" y="1695559"/>
                <a:ext cx="915986" cy="85367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rot="18230090">
                <a:off x="6975760" y="1579418"/>
                <a:ext cx="609600" cy="422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chemeClr val="tx1"/>
                    </a:solidFill>
                    <a:latin typeface="Times New Roman" pitchFamily="18" charset="0"/>
                    <a:cs typeface="Times New Roman" pitchFamily="18" charset="0"/>
                    <a:sym typeface="Symbol"/>
                  </a:rPr>
                  <a:t>R</a:t>
                </a:r>
                <a:r>
                  <a:rPr lang="vi-VN" baseline="-25000" dirty="0">
                    <a:solidFill>
                      <a:schemeClr val="tx1"/>
                    </a:solidFill>
                    <a:latin typeface="Times New Roman" pitchFamily="18" charset="0"/>
                    <a:cs typeface="Times New Roman" pitchFamily="18" charset="0"/>
                    <a:sym typeface="Symbol"/>
                  </a:rPr>
                  <a:t>m</a:t>
                </a:r>
                <a:endParaRPr lang="en-US" baseline="-25000" dirty="0">
                  <a:solidFill>
                    <a:schemeClr val="tx1"/>
                  </a:solidFill>
                  <a:latin typeface="Times New Roman" pitchFamily="18" charset="0"/>
                  <a:cs typeface="Times New Roman" pitchFamily="18" charset="0"/>
                </a:endParaRPr>
              </a:p>
            </p:txBody>
          </p:sp>
          <p:sp>
            <p:nvSpPr>
              <p:cNvPr id="46" name="Rectangle 45"/>
              <p:cNvSpPr/>
              <p:nvPr/>
            </p:nvSpPr>
            <p:spPr>
              <a:xfrm rot="18230090">
                <a:off x="7274786" y="1731818"/>
                <a:ext cx="609600" cy="422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dirty="0" smtClean="0">
                    <a:solidFill>
                      <a:schemeClr val="tx1"/>
                    </a:solidFill>
                    <a:latin typeface="Times New Roman" pitchFamily="18" charset="0"/>
                    <a:cs typeface="Times New Roman" pitchFamily="18" charset="0"/>
                    <a:sym typeface="Symbol"/>
                  </a:rPr>
                  <a:t>R</a:t>
                </a:r>
                <a:r>
                  <a:rPr lang="vi-VN" baseline="-25000" dirty="0" smtClean="0">
                    <a:solidFill>
                      <a:schemeClr val="tx1"/>
                    </a:solidFill>
                    <a:latin typeface="Times New Roman" pitchFamily="18" charset="0"/>
                    <a:cs typeface="Times New Roman" pitchFamily="18" charset="0"/>
                    <a:sym typeface="Symbol"/>
                  </a:rPr>
                  <a:t>r</a:t>
                </a:r>
                <a:endParaRPr lang="en-US" baseline="-25000" dirty="0">
                  <a:solidFill>
                    <a:schemeClr val="tx1"/>
                  </a:solidFill>
                  <a:latin typeface="Times New Roman" pitchFamily="18" charset="0"/>
                  <a:cs typeface="Times New Roman" pitchFamily="18" charset="0"/>
                </a:endParaRPr>
              </a:p>
            </p:txBody>
          </p:sp>
        </p:grpSp>
      </p:grpSp>
      <p:sp>
        <p:nvSpPr>
          <p:cNvPr id="33"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62</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42438407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784171"/>
            <a:ext cx="4953000" cy="461665"/>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Cấu tạo và nguyên lý làm việc</a:t>
            </a:r>
            <a:endParaRPr lang="en-US" sz="2400" b="1" dirty="0" smtClean="0">
              <a:solidFill>
                <a:srgbClr val="FF0066"/>
              </a:solidFill>
              <a:latin typeface="Arial" pitchFamily="34" charset="0"/>
              <a:cs typeface="Arial" pitchFamily="34" charset="0"/>
            </a:endParaRPr>
          </a:p>
        </p:txBody>
      </p:sp>
      <p:sp>
        <p:nvSpPr>
          <p:cNvPr id="3" name="Rectangle 2"/>
          <p:cNvSpPr/>
          <p:nvPr/>
        </p:nvSpPr>
        <p:spPr>
          <a:xfrm>
            <a:off x="0" y="0"/>
            <a:ext cx="9144000" cy="838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t</a:t>
            </a:r>
            <a:r>
              <a:rPr lang="vi-VN" sz="3200" b="1" dirty="0" smtClean="0">
                <a:solidFill>
                  <a:srgbClr val="0000FF"/>
                </a:solidFill>
                <a:latin typeface="Arial" pitchFamily="34" charset="0"/>
                <a:cs typeface="Arial" pitchFamily="34" charset="0"/>
              </a:rPr>
              <a:t>ĩnh điện </a:t>
            </a:r>
          </a:p>
          <a:p>
            <a:r>
              <a:rPr lang="vi-VN" sz="2000" b="1" dirty="0" smtClean="0">
                <a:solidFill>
                  <a:srgbClr val="0000FF"/>
                </a:solidFill>
                <a:latin typeface="Arial" pitchFamily="34" charset="0"/>
                <a:cs typeface="Arial" pitchFamily="34" charset="0"/>
              </a:rPr>
              <a:t>(</a:t>
            </a:r>
            <a:r>
              <a:rPr lang="vi-VN" sz="2000" b="1" dirty="0">
                <a:solidFill>
                  <a:srgbClr val="0000FF"/>
                </a:solidFill>
                <a:latin typeface="Arial" pitchFamily="34" charset="0"/>
                <a:cs typeface="Arial" pitchFamily="34" charset="0"/>
              </a:rPr>
              <a:t>Electrostatic </a:t>
            </a:r>
            <a:r>
              <a:rPr lang="vi-VN" sz="2000" b="1" dirty="0" smtClean="0">
                <a:solidFill>
                  <a:srgbClr val="0000FF"/>
                </a:solidFill>
                <a:latin typeface="Arial" pitchFamily="34" charset="0"/>
                <a:cs typeface="Arial" pitchFamily="34" charset="0"/>
              </a:rPr>
              <a:t>precipitator-ESP)</a:t>
            </a:r>
            <a:endParaRPr lang="en-US" sz="2000" b="1" dirty="0" smtClean="0">
              <a:solidFill>
                <a:srgbClr val="0000FF"/>
              </a:solidFill>
              <a:latin typeface="Arial" pitchFamily="34" charset="0"/>
              <a:cs typeface="Arial" pitchFamily="34" charset="0"/>
            </a:endParaRPr>
          </a:p>
        </p:txBody>
      </p:sp>
      <p:sp>
        <p:nvSpPr>
          <p:cNvPr id="7" name="Rectangle 6"/>
          <p:cNvSpPr/>
          <p:nvPr/>
        </p:nvSpPr>
        <p:spPr>
          <a:xfrm>
            <a:off x="0" y="1167404"/>
            <a:ext cx="9144000" cy="1631216"/>
          </a:xfrm>
          <a:prstGeom prst="rect">
            <a:avLst/>
          </a:prstGeom>
        </p:spPr>
        <p:txBody>
          <a:bodyPr wrap="square">
            <a:spAutoFit/>
          </a:bodyPr>
          <a:lstStyle/>
          <a:p>
            <a:pPr algn="just"/>
            <a:r>
              <a:rPr lang="vi-VN" sz="2000" dirty="0" smtClean="0">
                <a:latin typeface="Arial" pitchFamily="34" charset="0"/>
                <a:cs typeface="Arial" pitchFamily="34" charset="0"/>
              </a:rPr>
              <a:t>Gồm một bản điện cực dương và âm đặt song song và nối với nguồn điện một chiều. Giữa hai bản điện hình thành trường tĩnh điện. Khi hiệu điện thế giữa hai bản đủ lớn thì các phân tử khí bị ion hóa sẽ dịch chuyển về bản cực trái dấu. Khi hệ khí bụi chuyển động ngang qua không gian của bản cực, cũng bị tích điện và chuyển động về cực dương và lắng ở đó.</a:t>
            </a:r>
            <a:endParaRPr lang="en-US" sz="2000" dirty="0">
              <a:latin typeface="Arial" pitchFamily="34" charset="0"/>
              <a:cs typeface="Arial" pitchFamily="34" charset="0"/>
            </a:endParaRPr>
          </a:p>
        </p:txBody>
      </p:sp>
      <p:pic>
        <p:nvPicPr>
          <p:cNvPr id="48132" name="Picture 4" descr="http://holbert.faculty.asu.edu/wise/techrefs_overview_basicesp_l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36" y="3048000"/>
            <a:ext cx="4689764" cy="3245318"/>
          </a:xfrm>
          <a:prstGeom prst="rect">
            <a:avLst/>
          </a:prstGeom>
          <a:noFill/>
          <a:extLst>
            <a:ext uri="{909E8E84-426E-40DD-AFC4-6F175D3DCCD1}">
              <a14:hiddenFill xmlns:a14="http://schemas.microsoft.com/office/drawing/2010/main">
                <a:solidFill>
                  <a:srgbClr val="FFFFFF"/>
                </a:solidFill>
              </a14:hiddenFill>
            </a:ext>
          </a:extLst>
        </p:spPr>
      </p:pic>
      <p:pic>
        <p:nvPicPr>
          <p:cNvPr id="48134" name="Picture 6" descr="http://upload.wikimedia.org/wikipedia/commons/thumb/5/52/Electrostatic_precipitator.svg/800px-Electrostatic_precipitator.svg.png"/>
          <p:cNvPicPr>
            <a:picLocks noChangeAspect="1" noChangeArrowheads="1"/>
          </p:cNvPicPr>
          <p:nvPr/>
        </p:nvPicPr>
        <p:blipFill rotWithShape="1">
          <a:blip r:embed="rId3">
            <a:extLst>
              <a:ext uri="{28A0092B-C50C-407E-A947-70E740481C1C}">
                <a14:useLocalDpi xmlns:a14="http://schemas.microsoft.com/office/drawing/2010/main" val="0"/>
              </a:ext>
            </a:extLst>
          </a:blip>
          <a:srcRect l="9546" r="15909" b="5303"/>
          <a:stretch/>
        </p:blipFill>
        <p:spPr bwMode="auto">
          <a:xfrm>
            <a:off x="4571999" y="2528455"/>
            <a:ext cx="4544291" cy="4329545"/>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63</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6791716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26" y="533400"/>
            <a:ext cx="9150926" cy="1569660"/>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Điều kiện để thực hiện quá trình</a:t>
            </a:r>
          </a:p>
          <a:p>
            <a:pPr marL="342900" indent="-342900" algn="just">
              <a:buFont typeface="Wingdings" pitchFamily="2" charset="2"/>
              <a:buChar char="q"/>
            </a:pPr>
            <a:r>
              <a:rPr lang="vi-VN" sz="2400" dirty="0" smtClean="0">
                <a:latin typeface="Arial" pitchFamily="34" charset="0"/>
                <a:cs typeface="Arial" pitchFamily="34" charset="0"/>
              </a:rPr>
              <a:t>Trường tĩnh điện đủ mạnh để tạo lực điện trường (lực coulomb);</a:t>
            </a:r>
          </a:p>
          <a:p>
            <a:pPr marL="342900" indent="-342900" algn="just">
              <a:buFont typeface="Wingdings" pitchFamily="2" charset="2"/>
              <a:buChar char="q"/>
            </a:pPr>
            <a:r>
              <a:rPr lang="vi-VN" sz="2400" dirty="0" smtClean="0">
                <a:latin typeface="Arial" pitchFamily="34" charset="0"/>
                <a:cs typeface="Arial" pitchFamily="34" charset="0"/>
              </a:rPr>
              <a:t>Độ tích điện cho hệ bụi: 10</a:t>
            </a:r>
            <a:r>
              <a:rPr lang="vi-VN" sz="2400" baseline="30000" dirty="0" smtClean="0">
                <a:latin typeface="Arial" pitchFamily="34" charset="0"/>
                <a:cs typeface="Arial" pitchFamily="34" charset="0"/>
              </a:rPr>
              <a:t>8</a:t>
            </a:r>
            <a:r>
              <a:rPr lang="vi-VN" sz="2400" dirty="0" smtClean="0">
                <a:latin typeface="Arial" pitchFamily="34" charset="0"/>
                <a:cs typeface="Arial" pitchFamily="34" charset="0"/>
              </a:rPr>
              <a:t> ion/cm</a:t>
            </a:r>
            <a:r>
              <a:rPr lang="vi-VN" sz="2400" baseline="30000" dirty="0" smtClean="0">
                <a:latin typeface="Arial" pitchFamily="34" charset="0"/>
                <a:cs typeface="Arial" pitchFamily="34" charset="0"/>
              </a:rPr>
              <a:t>3</a:t>
            </a:r>
            <a:r>
              <a:rPr lang="vi-VN" sz="2400" dirty="0">
                <a:latin typeface="Arial" pitchFamily="34" charset="0"/>
                <a:cs typeface="Arial" pitchFamily="34" charset="0"/>
              </a:rPr>
              <a:t>.</a:t>
            </a:r>
            <a:endParaRPr lang="en-US" sz="2400" dirty="0" smtClean="0">
              <a:latin typeface="Arial" pitchFamily="34" charset="0"/>
              <a:cs typeface="Arial" pitchFamily="34" charset="0"/>
            </a:endParaRPr>
          </a:p>
        </p:txBody>
      </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t</a:t>
            </a:r>
            <a:r>
              <a:rPr lang="vi-VN" sz="3200" b="1" dirty="0" smtClean="0">
                <a:solidFill>
                  <a:srgbClr val="0000FF"/>
                </a:solidFill>
                <a:latin typeface="Arial" pitchFamily="34" charset="0"/>
                <a:cs typeface="Arial" pitchFamily="34" charset="0"/>
              </a:rPr>
              <a:t>ĩnh điện</a:t>
            </a:r>
            <a:endParaRPr lang="en-US" sz="2000" b="1" dirty="0" smtClean="0">
              <a:solidFill>
                <a:srgbClr val="0000FF"/>
              </a:solidFill>
              <a:latin typeface="Arial" pitchFamily="34" charset="0"/>
              <a:cs typeface="Arial" pitchFamily="34" charset="0"/>
            </a:endParaRPr>
          </a:p>
        </p:txBody>
      </p:sp>
      <p:sp>
        <p:nvSpPr>
          <p:cNvPr id="4" name="Rectangle 3"/>
          <p:cNvSpPr/>
          <p:nvPr/>
        </p:nvSpPr>
        <p:spPr>
          <a:xfrm>
            <a:off x="5105400" y="2438400"/>
            <a:ext cx="4038600" cy="2677656"/>
          </a:xfrm>
          <a:prstGeom prst="rect">
            <a:avLst/>
          </a:prstGeom>
        </p:spPr>
        <p:txBody>
          <a:bodyPr wrap="square">
            <a:spAutoFit/>
          </a:bodyPr>
          <a:lstStyle/>
          <a:p>
            <a:r>
              <a:rPr lang="vi-VN" sz="2400" b="1" dirty="0" smtClean="0">
                <a:solidFill>
                  <a:srgbClr val="009900"/>
                </a:solidFill>
                <a:latin typeface="Arial" pitchFamily="34" charset="0"/>
                <a:cs typeface="Arial" pitchFamily="34" charset="0"/>
              </a:rPr>
              <a:t>Tốc độ lắng:</a:t>
            </a:r>
          </a:p>
          <a:p>
            <a:endParaRPr lang="vi-VN" sz="2400" b="1" dirty="0">
              <a:latin typeface="Arial" pitchFamily="34" charset="0"/>
              <a:cs typeface="Arial" pitchFamily="34" charset="0"/>
            </a:endParaRPr>
          </a:p>
          <a:p>
            <a:endParaRPr lang="vi-VN" sz="2400" b="1" dirty="0" smtClean="0">
              <a:latin typeface="Arial" pitchFamily="34" charset="0"/>
              <a:cs typeface="Arial" pitchFamily="34" charset="0"/>
            </a:endParaRPr>
          </a:p>
          <a:p>
            <a:endParaRPr lang="vi-VN" sz="2400" b="1" dirty="0">
              <a:latin typeface="Arial" pitchFamily="34" charset="0"/>
              <a:cs typeface="Arial" pitchFamily="34" charset="0"/>
            </a:endParaRPr>
          </a:p>
          <a:p>
            <a:pPr algn="just"/>
            <a:r>
              <a:rPr lang="vi-VN" sz="2400" dirty="0" smtClean="0">
                <a:latin typeface="Arial" pitchFamily="34" charset="0"/>
                <a:cs typeface="Arial" pitchFamily="34" charset="0"/>
              </a:rPr>
              <a:t>n: số điện tử, e: điện tích điện tử, E: điện thế điện trường</a:t>
            </a:r>
          </a:p>
        </p:txBody>
      </p:sp>
      <p:graphicFrame>
        <p:nvGraphicFramePr>
          <p:cNvPr id="5" name="Object 4"/>
          <p:cNvGraphicFramePr>
            <a:graphicFrameLocks noChangeAspect="1"/>
          </p:cNvGraphicFramePr>
          <p:nvPr>
            <p:extLst>
              <p:ext uri="{D42A27DB-BD31-4B8C-83A1-F6EECF244321}">
                <p14:modId xmlns:p14="http://schemas.microsoft.com/office/powerpoint/2010/main" val="2439525824"/>
              </p:ext>
            </p:extLst>
          </p:nvPr>
        </p:nvGraphicFramePr>
        <p:xfrm>
          <a:off x="5991224" y="2807733"/>
          <a:ext cx="2009775" cy="1118128"/>
        </p:xfrm>
        <a:graphic>
          <a:graphicData uri="http://schemas.openxmlformats.org/presentationml/2006/ole">
            <mc:AlternateContent xmlns:mc="http://schemas.openxmlformats.org/markup-compatibility/2006">
              <mc:Choice xmlns:v="urn:schemas-microsoft-com:vml" Requires="v">
                <p:oleObj spid="_x0000_s49229" name="Equation" r:id="rId3" imgW="774364" imgH="431613" progId="Equation.3">
                  <p:embed/>
                </p:oleObj>
              </mc:Choice>
              <mc:Fallback>
                <p:oleObj name="Equation" r:id="rId3" imgW="774364" imgH="431613" progId="Equation.3">
                  <p:embed/>
                  <p:pic>
                    <p:nvPicPr>
                      <p:cNvPr id="0" name="Picture 7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1224" y="2807733"/>
                        <a:ext cx="2009775" cy="11181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9163" name="Picture 11" descr="http://www.cyberphysics.pwp.blueyonder.co.uk/graphics/diagrams/electricity/electrostatic_precipitator.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6" y="2438400"/>
            <a:ext cx="4959926" cy="291537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64</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2699422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26" y="533400"/>
            <a:ext cx="9150926" cy="2308324"/>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Các yếu tố ảnh hưởng:</a:t>
            </a:r>
          </a:p>
          <a:p>
            <a:pPr marL="342900" indent="-342900" algn="just">
              <a:buFont typeface="Wingdings" pitchFamily="2" charset="2"/>
              <a:buChar char="q"/>
            </a:pPr>
            <a:r>
              <a:rPr lang="vi-VN" sz="2400" dirty="0" smtClean="0">
                <a:latin typeface="Arial" pitchFamily="34" charset="0"/>
                <a:cs typeface="Arial" pitchFamily="34" charset="0"/>
              </a:rPr>
              <a:t>Kích thước và tính chất vật lý của bụi: hạt càng lớn thì quá trình lắng càng nhanh;</a:t>
            </a:r>
          </a:p>
          <a:p>
            <a:pPr marL="342900" indent="-342900" algn="just">
              <a:buFont typeface="Wingdings" pitchFamily="2" charset="2"/>
              <a:buChar char="q"/>
            </a:pPr>
            <a:r>
              <a:rPr lang="vi-VN" sz="2400" dirty="0" smtClean="0">
                <a:latin typeface="Arial" pitchFamily="34" charset="0"/>
                <a:cs typeface="Arial" pitchFamily="34" charset="0"/>
              </a:rPr>
              <a:t>Điều kiện phân riêng: nồng độ bụi, nhiệt độ, độ ẩm và tốc độ của hệ bụi;</a:t>
            </a:r>
          </a:p>
          <a:p>
            <a:pPr marL="342900" indent="-342900" algn="just">
              <a:buFont typeface="Wingdings" pitchFamily="2" charset="2"/>
              <a:buChar char="q"/>
            </a:pPr>
            <a:r>
              <a:rPr lang="vi-VN" sz="2400" dirty="0" smtClean="0">
                <a:latin typeface="Arial" pitchFamily="34" charset="0"/>
                <a:cs typeface="Arial" pitchFamily="34" charset="0"/>
              </a:rPr>
              <a:t>Hình dạng, kích thước và khoảng cách các điện cực.</a:t>
            </a:r>
            <a:endParaRPr lang="en-US" sz="2400" dirty="0" smtClean="0">
              <a:latin typeface="Arial" pitchFamily="34" charset="0"/>
              <a:cs typeface="Arial" pitchFamily="34" charset="0"/>
            </a:endParaRPr>
          </a:p>
        </p:txBody>
      </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t</a:t>
            </a:r>
            <a:r>
              <a:rPr lang="vi-VN" sz="3200" b="1" dirty="0" smtClean="0">
                <a:solidFill>
                  <a:srgbClr val="0000FF"/>
                </a:solidFill>
                <a:latin typeface="Arial" pitchFamily="34" charset="0"/>
                <a:cs typeface="Arial" pitchFamily="34" charset="0"/>
              </a:rPr>
              <a:t>ĩnh điện</a:t>
            </a:r>
            <a:endParaRPr lang="en-US" sz="2000" b="1" dirty="0" smtClean="0">
              <a:solidFill>
                <a:srgbClr val="0000FF"/>
              </a:solidFill>
              <a:latin typeface="Arial" pitchFamily="34" charset="0"/>
              <a:cs typeface="Arial" pitchFamily="34" charset="0"/>
            </a:endParaRPr>
          </a:p>
        </p:txBody>
      </p:sp>
      <p:pic>
        <p:nvPicPr>
          <p:cNvPr id="50178" name="Picture 2" descr="Fig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41724"/>
            <a:ext cx="4572000" cy="23753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www.endress.com/eh/central/info/resource.nsf/imgref/Image_ElectrostaticPrecipitator.jpg/$FILE/ElectrostaticPrecipit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354" y="3702647"/>
            <a:ext cx="4762500" cy="30289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65</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1742730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26" y="533400"/>
            <a:ext cx="9150926" cy="830997"/>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Các dạng thiết bị: </a:t>
            </a:r>
            <a:r>
              <a:rPr lang="vi-VN" sz="2400" dirty="0" smtClean="0">
                <a:latin typeface="Arial" pitchFamily="34" charset="0"/>
                <a:cs typeface="Arial" pitchFamily="34" charset="0"/>
              </a:rPr>
              <a:t>phần thân dạng trụ hay hộp, phần chứa cặn dạng chóp nón.</a:t>
            </a:r>
            <a:endParaRPr lang="en-US" sz="2400" dirty="0" smtClean="0">
              <a:latin typeface="Arial" pitchFamily="34" charset="0"/>
              <a:cs typeface="Arial" pitchFamily="34" charset="0"/>
            </a:endParaRPr>
          </a:p>
        </p:txBody>
      </p:sp>
      <p:sp>
        <p:nvSpPr>
          <p:cNvPr id="5" name="Rectangle 4"/>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t</a:t>
            </a:r>
            <a:r>
              <a:rPr lang="vi-VN" sz="3200" b="1" dirty="0" smtClean="0">
                <a:solidFill>
                  <a:srgbClr val="0000FF"/>
                </a:solidFill>
                <a:latin typeface="Arial" pitchFamily="34" charset="0"/>
                <a:cs typeface="Arial" pitchFamily="34" charset="0"/>
              </a:rPr>
              <a:t>ĩnh điện</a:t>
            </a:r>
            <a:endParaRPr lang="en-US" sz="2000" b="1" dirty="0" smtClean="0">
              <a:solidFill>
                <a:srgbClr val="0000FF"/>
              </a:solidFill>
              <a:latin typeface="Arial" pitchFamily="34" charset="0"/>
              <a:cs typeface="Arial" pitchFamily="34" charset="0"/>
            </a:endParaRPr>
          </a:p>
        </p:txBody>
      </p:sp>
      <p:pic>
        <p:nvPicPr>
          <p:cNvPr id="51202" name="Picture 2" descr="http://www.flsmidth.com/~/media/Images/Product-SubSection%20Pages/Air%20Pollution%20Control/ElectroStaticPrecipitator.ashx?mh=325&amp;mw=9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1309" y="1676399"/>
            <a:ext cx="4719618" cy="3080173"/>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Electrostatic Precipita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 y="1676400"/>
            <a:ext cx="4361385" cy="3080173"/>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66</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80488372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26" y="533400"/>
            <a:ext cx="9150926"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Phân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loại</a:t>
            </a:r>
            <a:r>
              <a:rPr lang="vi-VN" sz="2400" b="1" dirty="0" smtClean="0">
                <a:solidFill>
                  <a:srgbClr val="FF0066"/>
                </a:solidFill>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tĩnh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điện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ướt</a:t>
            </a:r>
            <a:r>
              <a:rPr lang="en-US" sz="2400" dirty="0" smtClean="0">
                <a:latin typeface="Arial" pitchFamily="34" charset="0"/>
                <a:cs typeface="Arial" pitchFamily="34" charset="0"/>
              </a:rPr>
              <a:t> </a:t>
            </a:r>
          </a:p>
        </p:txBody>
      </p:sp>
      <p:sp>
        <p:nvSpPr>
          <p:cNvPr id="5" name="Rectangle 4"/>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t</a:t>
            </a:r>
            <a:r>
              <a:rPr lang="vi-VN" sz="3200" b="1" dirty="0" smtClean="0">
                <a:solidFill>
                  <a:srgbClr val="0000FF"/>
                </a:solidFill>
                <a:latin typeface="Arial" pitchFamily="34" charset="0"/>
                <a:cs typeface="Arial" pitchFamily="34" charset="0"/>
              </a:rPr>
              <a:t>ĩnh điện</a:t>
            </a:r>
            <a:endParaRPr lang="en-US" sz="2000" b="1" dirty="0" smtClean="0">
              <a:solidFill>
                <a:srgbClr val="0000FF"/>
              </a:solidFill>
              <a:latin typeface="Arial" pitchFamily="34" charset="0"/>
              <a:cs typeface="Arial" pitchFamily="34" charset="0"/>
            </a:endParaRPr>
          </a:p>
        </p:txBody>
      </p:sp>
      <p:pic>
        <p:nvPicPr>
          <p:cNvPr id="51202" name="Picture 2" descr="Image: Dry type electrostatic precipit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3" y="1143000"/>
            <a:ext cx="514350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http://www.emis.vito.be/sites/default/files/data_sheets/migrated/dry_elektro_filter_lus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3956" y="1828800"/>
            <a:ext cx="3956970" cy="39856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114800" y="6248400"/>
            <a:ext cx="4812536" cy="400110"/>
          </a:xfrm>
          <a:prstGeom prst="rect">
            <a:avLst/>
          </a:prstGeom>
        </p:spPr>
        <p:txBody>
          <a:bodyPr wrap="none">
            <a:spAutoFit/>
          </a:bodyPr>
          <a:lstStyle/>
          <a:p>
            <a:r>
              <a:rPr lang="en-US" sz="2000" dirty="0" smtClean="0">
                <a:latin typeface="Arial" pitchFamily="34" charset="0"/>
                <a:cs typeface="Arial" pitchFamily="34" charset="0"/>
              </a:rPr>
              <a:t>Figure: Dry </a:t>
            </a:r>
            <a:r>
              <a:rPr lang="en-US" sz="2000" dirty="0">
                <a:latin typeface="Arial" pitchFamily="34" charset="0"/>
                <a:cs typeface="Arial" pitchFamily="34" charset="0"/>
              </a:rPr>
              <a:t>type Electrostatic precipitator</a:t>
            </a:r>
          </a:p>
        </p:txBody>
      </p:sp>
      <p:sp>
        <p:nvSpPr>
          <p:cNvPr id="11"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67</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36762080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26" y="533400"/>
            <a:ext cx="9150926"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Phân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loại</a:t>
            </a:r>
            <a:r>
              <a:rPr lang="vi-VN" sz="2400" b="1" dirty="0" smtClean="0">
                <a:solidFill>
                  <a:srgbClr val="FF0066"/>
                </a:solidFill>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tĩnh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điện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ướt</a:t>
            </a:r>
            <a:r>
              <a:rPr lang="en-US" sz="2400" dirty="0" smtClean="0">
                <a:latin typeface="Arial" pitchFamily="34" charset="0"/>
                <a:cs typeface="Arial" pitchFamily="34" charset="0"/>
              </a:rPr>
              <a:t> </a:t>
            </a:r>
          </a:p>
        </p:txBody>
      </p:sp>
      <p:sp>
        <p:nvSpPr>
          <p:cNvPr id="5" name="Rectangle 4"/>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t</a:t>
            </a:r>
            <a:r>
              <a:rPr lang="vi-VN" sz="3200" b="1" dirty="0" smtClean="0">
                <a:solidFill>
                  <a:srgbClr val="0000FF"/>
                </a:solidFill>
                <a:latin typeface="Arial" pitchFamily="34" charset="0"/>
                <a:cs typeface="Arial" pitchFamily="34" charset="0"/>
              </a:rPr>
              <a:t>ĩnh điện</a:t>
            </a:r>
            <a:endParaRPr lang="en-US" sz="2000" b="1" dirty="0" smtClean="0">
              <a:solidFill>
                <a:srgbClr val="0000FF"/>
              </a:solidFill>
              <a:latin typeface="Arial" pitchFamily="34" charset="0"/>
              <a:cs typeface="Arial" pitchFamily="34" charset="0"/>
            </a:endParaRPr>
          </a:p>
        </p:txBody>
      </p:sp>
      <p:pic>
        <p:nvPicPr>
          <p:cNvPr id="9" name="Picture 2" descr="http://www.emis.vito.be/sites/default/files/data_sheets/migrated/wet_electrostatic_precipitator_lus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8695" y="1066800"/>
            <a:ext cx="5219974" cy="5257800"/>
          </a:xfrm>
          <a:prstGeom prst="rect">
            <a:avLst/>
          </a:prstGeom>
          <a:noFill/>
          <a:extLst>
            <a:ext uri="{909E8E84-426E-40DD-AFC4-6F175D3DCCD1}">
              <a14:hiddenFill xmlns:a14="http://schemas.microsoft.com/office/drawing/2010/main">
                <a:solidFill>
                  <a:srgbClr val="FFFFFF"/>
                </a:solidFill>
              </a14:hiddenFill>
            </a:ext>
          </a:extLst>
        </p:spPr>
      </p:pic>
      <p:pic>
        <p:nvPicPr>
          <p:cNvPr id="50178" name="Picture 2" descr="http://www.a-is.eu/assets/images/WESP_Skizze_WZ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922728"/>
            <a:ext cx="2514600" cy="593527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480263" y="6324600"/>
            <a:ext cx="1090363" cy="461665"/>
          </a:xfrm>
          <a:prstGeom prst="rect">
            <a:avLst/>
          </a:prstGeom>
        </p:spPr>
        <p:txBody>
          <a:bodyPr wrap="none">
            <a:spAutoFit/>
          </a:bodyPr>
          <a:lstStyle/>
          <a:p>
            <a:r>
              <a:rPr lang="en-US" sz="2400" b="1" dirty="0">
                <a:solidFill>
                  <a:srgbClr val="0070C0"/>
                </a:solidFill>
                <a:latin typeface="Arial" pitchFamily="34" charset="0"/>
                <a:cs typeface="Arial" pitchFamily="34" charset="0"/>
              </a:rPr>
              <a:t>WESP</a:t>
            </a:r>
            <a:endParaRPr lang="en-US" sz="2400" dirty="0">
              <a:solidFill>
                <a:srgbClr val="0070C0"/>
              </a:solidFill>
              <a:latin typeface="Arial" pitchFamily="34" charset="0"/>
              <a:cs typeface="Arial" pitchFamily="34" charset="0"/>
            </a:endParaRPr>
          </a:p>
        </p:txBody>
      </p:sp>
      <p:sp>
        <p:nvSpPr>
          <p:cNvPr id="11"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68</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67126860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ttp://flowvision-energy.com/sites/default/files/esp-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066800"/>
            <a:ext cx="8763000" cy="50754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26" y="533400"/>
            <a:ext cx="9150926" cy="461665"/>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rPr>
              <a:t>Hệ thống xử lý khí thải từ lò đốt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dùng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tĩnh</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điện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khô</a:t>
            </a:r>
            <a:r>
              <a:rPr lang="vi-VN" sz="2400" b="1" dirty="0" smtClean="0">
                <a:solidFill>
                  <a:srgbClr val="FF0066"/>
                </a:solidFill>
                <a:latin typeface="Arial" pitchFamily="34" charset="0"/>
                <a:cs typeface="Arial" pitchFamily="34" charset="0"/>
              </a:rPr>
              <a:t>:</a:t>
            </a:r>
            <a:endParaRPr lang="en-US" sz="2400" dirty="0" smtClean="0">
              <a:latin typeface="Arial" pitchFamily="34" charset="0"/>
              <a:cs typeface="Arial" pitchFamily="34" charset="0"/>
            </a:endParaRPr>
          </a:p>
        </p:txBody>
      </p:sp>
      <p:sp>
        <p:nvSpPr>
          <p:cNvPr id="5" name="Rectangle 4"/>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t</a:t>
            </a:r>
            <a:r>
              <a:rPr lang="vi-VN" sz="3200" b="1" dirty="0" smtClean="0">
                <a:solidFill>
                  <a:srgbClr val="0000FF"/>
                </a:solidFill>
                <a:latin typeface="Arial" pitchFamily="34" charset="0"/>
                <a:cs typeface="Arial" pitchFamily="34" charset="0"/>
              </a:rPr>
              <a:t>ĩnh điện</a:t>
            </a:r>
            <a:endParaRPr lang="en-US" sz="2000" b="1" dirty="0" smtClean="0">
              <a:solidFill>
                <a:srgbClr val="0000FF"/>
              </a:solidFill>
              <a:latin typeface="Arial" pitchFamily="34" charset="0"/>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69</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2726110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8042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a:p>
            <a:r>
              <a:rPr lang="en-US" sz="2400" b="1" dirty="0" smtClean="0">
                <a:solidFill>
                  <a:srgbClr val="0000FF"/>
                </a:solidFill>
                <a:latin typeface="Arial" pitchFamily="34" charset="0"/>
                <a:cs typeface="Arial" pitchFamily="34" charset="0"/>
              </a:rPr>
              <a:t>        (gravity settling processes)</a:t>
            </a:r>
            <a:endParaRPr lang="en-US" sz="2400" dirty="0" smtClean="0">
              <a:solidFill>
                <a:srgbClr val="0000FF"/>
              </a:solidFill>
              <a:latin typeface="Arial" pitchFamily="34" charset="0"/>
              <a:cs typeface="Arial" pitchFamily="34" charset="0"/>
            </a:endParaRPr>
          </a:p>
        </p:txBody>
      </p:sp>
      <p:sp>
        <p:nvSpPr>
          <p:cNvPr id="3" name="Rectangle 2"/>
          <p:cNvSpPr/>
          <p:nvPr/>
        </p:nvSpPr>
        <p:spPr>
          <a:xfrm>
            <a:off x="6927" y="2832080"/>
            <a:ext cx="9130145" cy="3416320"/>
          </a:xfrm>
          <a:prstGeom prst="rect">
            <a:avLst/>
          </a:prstGeom>
        </p:spPr>
        <p:txBody>
          <a:bodyPr wrap="square">
            <a:spAutoFit/>
          </a:bodyPr>
          <a:lstStyle/>
          <a:p>
            <a:pPr algn="just"/>
            <a:r>
              <a:rPr lang="en-US" sz="2400" dirty="0" err="1" smtClean="0">
                <a:latin typeface="Arial" pitchFamily="34" charset="0"/>
                <a:cs typeface="Arial" pitchFamily="34" charset="0"/>
              </a:rPr>
              <a:t>Kết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quá</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trình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liên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tục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lỏng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hoặc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sạch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cặn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a:t>
            </a:r>
          </a:p>
          <a:p>
            <a:pPr algn="just"/>
            <a:r>
              <a:rPr lang="en-US" sz="2400" b="1" dirty="0" err="1" smtClean="0">
                <a:solidFill>
                  <a:srgbClr val="FF0066"/>
                </a:solidFill>
                <a:latin typeface="Arial" pitchFamily="34" charset="0"/>
                <a:cs typeface="Arial" pitchFamily="34" charset="0"/>
              </a:rPr>
              <a:t>Vận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tốc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endParaRPr lang="en-US" sz="2400" b="1" dirty="0" smtClean="0">
              <a:solidFill>
                <a:srgbClr val="FF0066"/>
              </a:solidFill>
              <a:latin typeface="Arial" pitchFamily="34" charset="0"/>
              <a:cs typeface="Arial" pitchFamily="34" charset="0"/>
            </a:endParaRPr>
          </a:p>
          <a:p>
            <a:pPr algn="just"/>
            <a:r>
              <a:rPr lang="vi-VN" sz="2400" dirty="0">
                <a:latin typeface="Arial" pitchFamily="34" charset="0"/>
                <a:cs typeface="Arial" pitchFamily="34" charset="0"/>
              </a:rPr>
              <a:t>Lắng tự do của một tập hợp hạt đồng nhất, ổn </a:t>
            </a:r>
            <a:r>
              <a:rPr lang="vi-VN" sz="2400" dirty="0" smtClean="0">
                <a:latin typeface="Arial" pitchFamily="34" charset="0"/>
                <a:cs typeface="Arial" pitchFamily="34" charset="0"/>
              </a:rPr>
              <a:t>định</a:t>
            </a:r>
            <a:r>
              <a:rPr lang="en-US" sz="2400" dirty="0" smtClean="0">
                <a:latin typeface="Arial" pitchFamily="34" charset="0"/>
                <a:cs typeface="Arial" pitchFamily="34" charset="0"/>
              </a:rPr>
              <a:t>:</a:t>
            </a:r>
            <a:r>
              <a:rPr lang="vi-VN" sz="2400" dirty="0" smtClean="0">
                <a:latin typeface="Arial" pitchFamily="34" charset="0"/>
                <a:cs typeface="Arial" pitchFamily="34" charset="0"/>
              </a:rPr>
              <a:t> </a:t>
            </a:r>
            <a:r>
              <a:rPr lang="vi-VN" sz="2400" dirty="0">
                <a:latin typeface="Arial" pitchFamily="34" charset="0"/>
                <a:cs typeface="Arial" pitchFamily="34" charset="0"/>
              </a:rPr>
              <a:t>trong quá trình lắng </a:t>
            </a:r>
            <a:r>
              <a:rPr lang="vi-VN" sz="2400" dirty="0" smtClean="0">
                <a:latin typeface="Arial" pitchFamily="34" charset="0"/>
                <a:cs typeface="Arial" pitchFamily="34" charset="0"/>
              </a:rPr>
              <a:t>các </a:t>
            </a:r>
            <a:r>
              <a:rPr lang="vi-VN" sz="2400" dirty="0">
                <a:latin typeface="Arial" pitchFamily="34" charset="0"/>
                <a:cs typeface="Arial" pitchFamily="34" charset="0"/>
              </a:rPr>
              <a:t>hạt cặn không </a:t>
            </a:r>
            <a:r>
              <a:rPr lang="vi-VN" sz="2400" dirty="0" smtClean="0">
                <a:latin typeface="Arial" pitchFamily="34" charset="0"/>
                <a:cs typeface="Arial" pitchFamily="34" charset="0"/>
              </a:rPr>
              <a:t>thay</a:t>
            </a:r>
            <a:r>
              <a:rPr lang="en-US" sz="2400" dirty="0" smtClean="0">
                <a:latin typeface="Arial" pitchFamily="34" charset="0"/>
                <a:cs typeface="Arial" pitchFamily="34" charset="0"/>
              </a:rPr>
              <a:t> </a:t>
            </a:r>
            <a:r>
              <a:rPr lang="vi-VN" sz="2400" dirty="0" smtClean="0">
                <a:latin typeface="Arial" pitchFamily="34" charset="0"/>
                <a:cs typeface="Arial" pitchFamily="34" charset="0"/>
              </a:rPr>
              <a:t>đổi </a:t>
            </a:r>
            <a:r>
              <a:rPr lang="vi-VN" sz="2400" dirty="0">
                <a:latin typeface="Arial" pitchFamily="34" charset="0"/>
                <a:cs typeface="Arial" pitchFamily="34" charset="0"/>
              </a:rPr>
              <a:t>hình dạng, kích </a:t>
            </a:r>
            <a:r>
              <a:rPr lang="vi-VN" sz="2400" dirty="0" smtClean="0">
                <a:latin typeface="Arial" pitchFamily="34" charset="0"/>
                <a:cs typeface="Arial" pitchFamily="34" charset="0"/>
              </a:rPr>
              <a:t>th</a:t>
            </a:r>
            <a:r>
              <a:rPr lang="en-US" sz="2400" dirty="0">
                <a:latin typeface="Arial" pitchFamily="34" charset="0"/>
                <a:cs typeface="Arial" pitchFamily="34" charset="0"/>
              </a:rPr>
              <a:t>ư</a:t>
            </a:r>
            <a:r>
              <a:rPr lang="vi-VN" sz="2400" dirty="0" smtClean="0">
                <a:latin typeface="Arial" pitchFamily="34" charset="0"/>
                <a:cs typeface="Arial" pitchFamily="34" charset="0"/>
              </a:rPr>
              <a:t>ớc</a:t>
            </a:r>
            <a:r>
              <a:rPr lang="vi-VN" sz="2400" dirty="0">
                <a:latin typeface="Arial" pitchFamily="34" charset="0"/>
                <a:cs typeface="Arial" pitchFamily="34" charset="0"/>
              </a:rPr>
              <a:t>, không va chạm vào </a:t>
            </a:r>
            <a:r>
              <a:rPr lang="vi-VN" sz="2400" dirty="0" smtClean="0">
                <a:latin typeface="Arial" pitchFamily="34" charset="0"/>
                <a:cs typeface="Arial" pitchFamily="34" charset="0"/>
              </a:rPr>
              <a:t>nhau</a:t>
            </a:r>
            <a:r>
              <a:rPr lang="en-US" sz="2400" dirty="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vi-VN" sz="2400" dirty="0" smtClean="0">
                <a:latin typeface="Arial" pitchFamily="34" charset="0"/>
                <a:cs typeface="Arial" pitchFamily="34" charset="0"/>
              </a:rPr>
              <a:t>vào </a:t>
            </a:r>
            <a:r>
              <a:rPr lang="vi-VN" sz="2400" dirty="0">
                <a:latin typeface="Arial" pitchFamily="34" charset="0"/>
                <a:cs typeface="Arial" pitchFamily="34" charset="0"/>
              </a:rPr>
              <a:t>thành bình</a:t>
            </a:r>
            <a:r>
              <a:rPr lang="vi-VN" sz="2400" dirty="0" smtClean="0">
                <a:latin typeface="Arial" pitchFamily="34" charset="0"/>
                <a:cs typeface="Arial" pitchFamily="34" charset="0"/>
              </a:rPr>
              <a:t>.</a:t>
            </a:r>
            <a:endParaRPr lang="en-US" sz="2400" dirty="0" smtClean="0">
              <a:latin typeface="Arial" pitchFamily="34" charset="0"/>
              <a:cs typeface="Arial" pitchFamily="34" charset="0"/>
            </a:endParaRPr>
          </a:p>
          <a:p>
            <a:pPr algn="just"/>
            <a:r>
              <a:rPr lang="en-US" sz="2400" dirty="0" err="1" smtClean="0">
                <a:latin typeface="Arial" pitchFamily="34" charset="0"/>
                <a:cs typeface="Arial" pitchFamily="34" charset="0"/>
              </a:rPr>
              <a:t>Khảo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sát</a:t>
            </a:r>
            <a:r>
              <a:rPr lang="en-US" sz="2400" dirty="0" smtClean="0">
                <a:latin typeface="Arial" pitchFamily="34" charset="0"/>
                <a:cs typeface="Arial" pitchFamily="34" charset="0"/>
              </a:rPr>
              <a:t> </a:t>
            </a:r>
            <a:r>
              <a:rPr lang="vi-VN" sz="2400" dirty="0">
                <a:latin typeface="Arial" pitchFamily="34" charset="0"/>
                <a:cs typeface="Arial" pitchFamily="34" charset="0"/>
              </a:rPr>
              <a:t>quá trình rơi của một hạt cặn hình </a:t>
            </a:r>
            <a:r>
              <a:rPr lang="vi-VN" sz="2400" dirty="0" smtClean="0">
                <a:latin typeface="Arial" pitchFamily="34" charset="0"/>
                <a:cs typeface="Arial" pitchFamily="34" charset="0"/>
              </a:rPr>
              <a:t>cầu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tìm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hiểu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quá</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trình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các</a:t>
            </a:r>
            <a:r>
              <a:rPr lang="en-US" sz="2400" dirty="0">
                <a:latin typeface="Arial" pitchFamily="34" charset="0"/>
                <a:cs typeface="Arial" pitchFamily="34" charset="0"/>
              </a:rPr>
              <a:t> </a:t>
            </a:r>
            <a:r>
              <a:rPr lang="en-US" sz="2400" dirty="0" err="1">
                <a:latin typeface="Arial" pitchFamily="34" charset="0"/>
                <a:cs typeface="Arial" pitchFamily="34" charset="0"/>
              </a:rPr>
              <a:t>hạt</a:t>
            </a:r>
            <a:r>
              <a:rPr lang="en-US" sz="2400" dirty="0">
                <a:latin typeface="Arial" pitchFamily="34" charset="0"/>
                <a:cs typeface="Arial" pitchFamily="34" charset="0"/>
              </a:rPr>
              <a:t> </a:t>
            </a:r>
            <a:r>
              <a:rPr lang="en-US" sz="2400" dirty="0" err="1">
                <a:latin typeface="Arial" pitchFamily="34" charset="0"/>
                <a:cs typeface="Arial" pitchFamily="34" charset="0"/>
              </a:rPr>
              <a:t>cặn</a:t>
            </a:r>
            <a:r>
              <a:rPr lang="en-US" sz="2400" dirty="0">
                <a:latin typeface="Arial" pitchFamily="34" charset="0"/>
                <a:cs typeface="Arial" pitchFamily="34" charset="0"/>
              </a:rPr>
              <a:t> ở </a:t>
            </a:r>
            <a:r>
              <a:rPr lang="en-US" sz="2400" dirty="0" err="1">
                <a:latin typeface="Arial" pitchFamily="34" charset="0"/>
                <a:cs typeface="Arial" pitchFamily="34" charset="0"/>
              </a:rPr>
              <a:t>trạng</a:t>
            </a:r>
            <a:r>
              <a:rPr lang="en-US" sz="2400" dirty="0">
                <a:latin typeface="Arial" pitchFamily="34" charset="0"/>
                <a:cs typeface="Arial" pitchFamily="34" charset="0"/>
              </a:rPr>
              <a:t> </a:t>
            </a:r>
            <a:r>
              <a:rPr lang="en-US" sz="2400" dirty="0" err="1">
                <a:latin typeface="Arial" pitchFamily="34" charset="0"/>
                <a:cs typeface="Arial" pitchFamily="34" charset="0"/>
              </a:rPr>
              <a:t>thái</a:t>
            </a:r>
            <a:r>
              <a:rPr lang="en-US" sz="2400" dirty="0">
                <a:latin typeface="Arial" pitchFamily="34" charset="0"/>
                <a:cs typeface="Arial" pitchFamily="34" charset="0"/>
              </a:rPr>
              <a:t> </a:t>
            </a:r>
            <a:r>
              <a:rPr lang="en-US" sz="2400" dirty="0" err="1" smtClean="0">
                <a:latin typeface="Arial" pitchFamily="34" charset="0"/>
                <a:cs typeface="Arial" pitchFamily="34" charset="0"/>
              </a:rPr>
              <a:t>này</a:t>
            </a:r>
            <a:r>
              <a:rPr lang="en-US" sz="2400" dirty="0" smtClean="0">
                <a:latin typeface="Arial" pitchFamily="34" charset="0"/>
                <a:cs typeface="Arial" pitchFamily="34" charset="0"/>
              </a:rPr>
              <a:t>.</a:t>
            </a:r>
          </a:p>
        </p:txBody>
      </p:sp>
      <p:sp>
        <p:nvSpPr>
          <p:cNvPr id="6" name="Rectangle 5"/>
          <p:cNvSpPr/>
          <p:nvPr/>
        </p:nvSpPr>
        <p:spPr>
          <a:xfrm>
            <a:off x="-20782" y="880408"/>
            <a:ext cx="5888182" cy="1938992"/>
          </a:xfrm>
          <a:prstGeom prst="rect">
            <a:avLst/>
          </a:prstGeom>
        </p:spPr>
        <p:txBody>
          <a:bodyPr wrap="square">
            <a:spAutoFit/>
          </a:bodyPr>
          <a:lstStyle/>
          <a:p>
            <a:pPr algn="just"/>
            <a:r>
              <a:rPr lang="en-US" altLang="ko-KR" sz="2400" dirty="0" err="1" smtClean="0">
                <a:latin typeface="Arial" pitchFamily="34" charset="0"/>
                <a:cs typeface="Arial" pitchFamily="34" charset="0"/>
              </a:rPr>
              <a:t>Lắng</a:t>
            </a:r>
            <a:r>
              <a:rPr lang="en-US" altLang="ko-KR" sz="2400" dirty="0" smtClean="0">
                <a:latin typeface="Arial" pitchFamily="34" charset="0"/>
                <a:cs typeface="Arial" pitchFamily="34" charset="0"/>
              </a:rPr>
              <a:t> (settling/sedimentation/precipitation) </a:t>
            </a:r>
            <a:r>
              <a:rPr lang="en-US" altLang="ko-KR" sz="2400" dirty="0" err="1" smtClean="0">
                <a:latin typeface="Arial" pitchFamily="34" charset="0"/>
                <a:cs typeface="Arial" pitchFamily="34" charset="0"/>
              </a:rPr>
              <a:t>là</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quá</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trình</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phân</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riêng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dựa</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vào</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sự</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khác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nhau</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về</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khối</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lượng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riêng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và</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kích</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thước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của</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hai</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pha</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dưới</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tác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dụng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của</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trường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lực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trọng</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lực</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ly</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tâm</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tĩnh</a:t>
            </a:r>
            <a:r>
              <a:rPr lang="en-US" altLang="ko-KR" sz="2400" dirty="0" smtClean="0">
                <a:latin typeface="Arial" pitchFamily="34" charset="0"/>
                <a:cs typeface="Arial" pitchFamily="34" charset="0"/>
              </a:rPr>
              <a:t> </a:t>
            </a:r>
            <a:r>
              <a:rPr lang="en-US" altLang="ko-KR" sz="2400" dirty="0" err="1" smtClean="0">
                <a:latin typeface="Arial" pitchFamily="34" charset="0"/>
                <a:cs typeface="Arial" pitchFamily="34" charset="0"/>
              </a:rPr>
              <a:t>điện</a:t>
            </a:r>
            <a:r>
              <a:rPr lang="en-US" altLang="ko-KR" sz="2400" dirty="0" smtClean="0">
                <a:latin typeface="Arial" pitchFamily="34" charset="0"/>
                <a:cs typeface="Arial" pitchFamily="34" charset="0"/>
              </a:rPr>
              <a:t>,...).</a:t>
            </a:r>
          </a:p>
        </p:txBody>
      </p:sp>
      <p:pic>
        <p:nvPicPr>
          <p:cNvPr id="1026" name="Picture 2" descr="Three-Pot Sedimentation - Step 3"/>
          <p:cNvPicPr>
            <a:picLocks noChangeAspect="1" noChangeArrowheads="1"/>
          </p:cNvPicPr>
          <p:nvPr/>
        </p:nvPicPr>
        <p:blipFill rotWithShape="1">
          <a:blip r:embed="rId2">
            <a:extLst>
              <a:ext uri="{28A0092B-C50C-407E-A947-70E740481C1C}">
                <a14:useLocalDpi xmlns:a14="http://schemas.microsoft.com/office/drawing/2010/main" val="0"/>
              </a:ext>
            </a:extLst>
          </a:blip>
          <a:srcRect l="5495" t="9134" r="4396"/>
          <a:stretch/>
        </p:blipFill>
        <p:spPr bwMode="auto">
          <a:xfrm>
            <a:off x="5867400" y="533400"/>
            <a:ext cx="3276600" cy="1878961"/>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7</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105485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909221"/>
            <a:ext cx="9144000" cy="5262979"/>
          </a:xfrm>
          <a:prstGeom prst="rect">
            <a:avLst/>
          </a:prstGeom>
        </p:spPr>
        <p:txBody>
          <a:bodyPr wrap="square">
            <a:spAutoFit/>
          </a:bodyPr>
          <a:lstStyle/>
          <a:p>
            <a:pPr algn="just">
              <a:lnSpc>
                <a:spcPct val="150000"/>
              </a:lnSpc>
            </a:pP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Bể</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hình</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trụ</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dùng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để</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lắng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huyền</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phù</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có</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năng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suất</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3 m</a:t>
            </a:r>
            <a:r>
              <a:rPr lang="en-US" sz="2800" baseline="30000" dirty="0">
                <a:solidFill>
                  <a:srgbClr val="0000FF"/>
                </a:solidFill>
                <a:latin typeface="Calibri" panose="020F0502020204030204" pitchFamily="34" charset="0"/>
                <a:ea typeface="Calibri" panose="020F0502020204030204" pitchFamily="34" charset="0"/>
                <a:cs typeface="Calibri" panose="020F0502020204030204" pitchFamily="34" charset="0"/>
              </a:rPr>
              <a:t>3</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/h. Cho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biết</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pha</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phân</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tán</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có</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khối</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lượng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riêng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2000 kg/m</a:t>
            </a:r>
            <a:r>
              <a:rPr lang="en-US" sz="2800" baseline="30000" dirty="0">
                <a:solidFill>
                  <a:srgbClr val="0000FF"/>
                </a:solidFill>
                <a:latin typeface="Calibri" panose="020F0502020204030204" pitchFamily="34" charset="0"/>
                <a:ea typeface="Calibri" panose="020F0502020204030204" pitchFamily="34" charset="0"/>
                <a:cs typeface="Calibri" panose="020F0502020204030204" pitchFamily="34" charset="0"/>
              </a:rPr>
              <a:t>3</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đường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kính</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50 µm;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pha</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liên</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tục</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có</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khối</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lượng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riêng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1000 kg/m</a:t>
            </a:r>
            <a:r>
              <a:rPr lang="en-US" sz="2800" baseline="30000" dirty="0">
                <a:solidFill>
                  <a:srgbClr val="0000FF"/>
                </a:solidFill>
                <a:latin typeface="Calibri" panose="020F0502020204030204" pitchFamily="34" charset="0"/>
                <a:ea typeface="Calibri" panose="020F0502020204030204" pitchFamily="34" charset="0"/>
                <a:cs typeface="Calibri" panose="020F0502020204030204" pitchFamily="34" charset="0"/>
              </a:rPr>
              <a:t>3</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độ</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nhớt</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1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cP.</a:t>
            </a:r>
            <a:endParaRPr lang="en-US" sz="2800"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a.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Xác</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định</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đường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kính</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tối</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thiểu</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của</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bể</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lắng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a:t>
            </a:r>
            <a:endParaRPr lang="en-US" sz="2800"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b.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Nếu</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tăng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đường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kính</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bể</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lắng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lên</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gấp</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đôi</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(so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với</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kết</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quả</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đã</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tính</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ở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câu</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thì</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bể</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sẽ</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lắng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được</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hạt</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có</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kích</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thước</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nhỏ</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nhất</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là</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bao</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nhiêu</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Giả</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sử</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các</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thông</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số</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khác</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vẫn</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giữ</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2800" dirty="0" err="1">
                <a:solidFill>
                  <a:srgbClr val="0000FF"/>
                </a:solidFill>
                <a:latin typeface="Calibri" panose="020F0502020204030204" pitchFamily="34" charset="0"/>
                <a:ea typeface="Calibri" panose="020F0502020204030204" pitchFamily="34" charset="0"/>
                <a:cs typeface="Calibri" panose="020F0502020204030204" pitchFamily="34" charset="0"/>
              </a:rPr>
              <a:t>nguyên</a:t>
            </a:r>
            <a:r>
              <a:rPr lang="en-US" sz="2800" dirty="0">
                <a:solidFill>
                  <a:srgbClr val="0000FF"/>
                </a:solidFill>
                <a:latin typeface="Calibri" panose="020F0502020204030204" pitchFamily="34" charset="0"/>
                <a:ea typeface="Calibri" panose="020F0502020204030204" pitchFamily="34" charset="0"/>
                <a:cs typeface="Calibri" panose="020F0502020204030204" pitchFamily="34" charset="0"/>
              </a:rPr>
              <a:t>.</a:t>
            </a:r>
            <a:endParaRPr lang="en-US" sz="28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014806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533400"/>
            <a:ext cx="8610600" cy="1754326"/>
          </a:xfrm>
          <a:prstGeom prst="rect">
            <a:avLst/>
          </a:prstGeom>
          <a:noFill/>
        </p:spPr>
        <p:txBody>
          <a:bodyPr wrap="square" rtlCol="0">
            <a:spAutoFit/>
          </a:bodyPr>
          <a:lstStyle/>
          <a:p>
            <a:r>
              <a:rPr lang="en-US" dirty="0" smtClean="0"/>
              <a:t>A cylindrical settling tank which has the capacity of 3 m3/h. The given parameters as follows: the dispersed phase has a density of 2000 kg/m3 and mean diameter of 50 </a:t>
            </a:r>
            <a:r>
              <a:rPr lang="en-US" dirty="0" smtClean="0">
                <a:sym typeface="Symbol" panose="05050102010706020507" pitchFamily="18" charset="2"/>
              </a:rPr>
              <a:t>m; the continuous phase is water at 30 </a:t>
            </a:r>
            <a:r>
              <a:rPr lang="en-US" dirty="0" err="1" smtClean="0">
                <a:sym typeface="Symbol" panose="05050102010706020507" pitchFamily="18" charset="2"/>
              </a:rPr>
              <a:t>oC.</a:t>
            </a:r>
            <a:r>
              <a:rPr lang="en-US" dirty="0" smtClean="0">
                <a:sym typeface="Symbol" panose="05050102010706020507" pitchFamily="18" charset="2"/>
              </a:rPr>
              <a:t> Determine:</a:t>
            </a:r>
          </a:p>
          <a:p>
            <a:pPr marL="342900" indent="-342900">
              <a:buAutoNum type="alphaLcPeriod"/>
            </a:pPr>
            <a:r>
              <a:rPr lang="en-US" dirty="0" smtClean="0"/>
              <a:t>The tank diameter</a:t>
            </a:r>
          </a:p>
          <a:p>
            <a:pPr marL="342900" indent="-342900">
              <a:buAutoNum type="alphaLcPeriod"/>
            </a:pPr>
            <a:r>
              <a:rPr lang="en-US" dirty="0" smtClean="0"/>
              <a:t>If the tank diameter increases 2 times, so what is the mean diameter of the dispersed phase which can be settled?</a:t>
            </a:r>
            <a:endParaRPr lang="en-US" dirty="0"/>
          </a:p>
        </p:txBody>
      </p:sp>
      <p:sp>
        <p:nvSpPr>
          <p:cNvPr id="5" name="TextBox 4"/>
          <p:cNvSpPr txBox="1"/>
          <p:nvPr/>
        </p:nvSpPr>
        <p:spPr>
          <a:xfrm>
            <a:off x="152400" y="2667000"/>
            <a:ext cx="8610600" cy="1754326"/>
          </a:xfrm>
          <a:prstGeom prst="rect">
            <a:avLst/>
          </a:prstGeom>
          <a:noFill/>
        </p:spPr>
        <p:txBody>
          <a:bodyPr wrap="square" rtlCol="0">
            <a:spAutoFit/>
          </a:bodyPr>
          <a:lstStyle/>
          <a:p>
            <a:r>
              <a:rPr lang="en-US" dirty="0" smtClean="0"/>
              <a:t>A settling chamber with height x width is 10 x 5 m, which has the capacity of 5 m3/h. The given parameters as follows: the dispersed phase has a density of 2000 kg/m3 and mean diameter of 50 </a:t>
            </a:r>
            <a:r>
              <a:rPr lang="en-US" dirty="0" smtClean="0">
                <a:sym typeface="Symbol" panose="05050102010706020507" pitchFamily="18" charset="2"/>
              </a:rPr>
              <a:t>m; the continuous phase is air at 30 </a:t>
            </a:r>
            <a:r>
              <a:rPr lang="en-US" dirty="0" err="1" smtClean="0">
                <a:sym typeface="Symbol" panose="05050102010706020507" pitchFamily="18" charset="2"/>
              </a:rPr>
              <a:t>oC.</a:t>
            </a:r>
            <a:r>
              <a:rPr lang="en-US" dirty="0" smtClean="0">
                <a:sym typeface="Symbol" panose="05050102010706020507" pitchFamily="18" charset="2"/>
              </a:rPr>
              <a:t> Determine:</a:t>
            </a:r>
          </a:p>
          <a:p>
            <a:pPr marL="342900" indent="-342900">
              <a:buAutoNum type="alphaLcPeriod"/>
            </a:pPr>
            <a:r>
              <a:rPr lang="en-US" dirty="0" smtClean="0"/>
              <a:t>The </a:t>
            </a:r>
            <a:r>
              <a:rPr lang="en-US" dirty="0"/>
              <a:t>length </a:t>
            </a:r>
            <a:r>
              <a:rPr lang="en-US" dirty="0" smtClean="0"/>
              <a:t>of the chamber </a:t>
            </a:r>
          </a:p>
          <a:p>
            <a:pPr marL="342900" indent="-342900">
              <a:buAutoNum type="alphaLcPeriod"/>
            </a:pPr>
            <a:r>
              <a:rPr lang="en-US" dirty="0" smtClean="0"/>
              <a:t>If </a:t>
            </a:r>
            <a:r>
              <a:rPr lang="en-US" smtClean="0"/>
              <a:t>the length </a:t>
            </a:r>
            <a:r>
              <a:rPr lang="en-US" dirty="0"/>
              <a:t>of </a:t>
            </a:r>
            <a:r>
              <a:rPr lang="en-US" dirty="0" smtClean="0"/>
              <a:t>the chamber increases 2 times, so what is the mean diameter of the dispersed phase which can be settled?</a:t>
            </a:r>
            <a:endParaRPr lang="en-US" dirty="0"/>
          </a:p>
        </p:txBody>
      </p:sp>
    </p:spTree>
    <p:extLst>
      <p:ext uri="{BB962C8B-B14F-4D97-AF65-F5344CB8AC3E}">
        <p14:creationId xmlns:p14="http://schemas.microsoft.com/office/powerpoint/2010/main" val="1542467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04800"/>
            <a:ext cx="8610600" cy="6186309"/>
          </a:xfrm>
          <a:prstGeom prst="rect">
            <a:avLst/>
          </a:prstGeom>
        </p:spPr>
        <p:txBody>
          <a:bodyPr wrap="square">
            <a:spAutoFit/>
          </a:bodyPr>
          <a:lstStyle/>
          <a:p>
            <a:pPr algn="just">
              <a:lnSpc>
                <a:spcPct val="150000"/>
              </a:lnSpc>
            </a:pP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1. </a:t>
            </a:r>
            <a:r>
              <a:rPr lang="en-US" dirty="0" err="1" smtClean="0">
                <a:solidFill>
                  <a:srgbClr val="0000FF"/>
                </a:solidFill>
                <a:latin typeface="Arial" panose="020B0604020202020204" pitchFamily="34" charset="0"/>
                <a:ea typeface="Calibri" panose="020F0502020204030204" pitchFamily="34" charset="0"/>
                <a:cs typeface="Times New Roman" panose="02020603050405020304" pitchFamily="18" charset="0"/>
              </a:rPr>
              <a:t>Máy</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bơm</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dùng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để</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bơm</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smtClean="0">
                <a:solidFill>
                  <a:srgbClr val="0000FF"/>
                </a:solidFill>
                <a:latin typeface="Arial" panose="020B0604020202020204" pitchFamily="34" charset="0"/>
                <a:ea typeface="Calibri" panose="020F0502020204030204" pitchFamily="34" charset="0"/>
                <a:cs typeface="Times New Roman" panose="02020603050405020304" pitchFamily="18" charset="0"/>
              </a:rPr>
              <a:t>nước</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smtClean="0">
                <a:solidFill>
                  <a:srgbClr val="0000FF"/>
                </a:solidFill>
                <a:latin typeface="Arial" panose="020B0604020202020204" pitchFamily="34" charset="0"/>
                <a:ea typeface="Calibri" panose="020F0502020204030204" pitchFamily="34" charset="0"/>
                <a:cs typeface="Times New Roman" panose="02020603050405020304" pitchFamily="18" charset="0"/>
              </a:rPr>
              <a:t>thải</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có</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tỉ</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trọng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1,2)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từ</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bể</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có</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áp</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suất</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khí</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quyển</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lên</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bể</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B.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Độ</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chênh</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mức</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dầu</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ở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hai</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bể</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là</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10 m. Cho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biết</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endParaRPr lang="en-US" sz="1600"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Đường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kính</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ống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hút</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và</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ống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đẩy</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là</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bằng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nhau</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a:t>
            </a:r>
            <a:endParaRPr lang="en-US" sz="1600"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Tổn</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thất</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áp</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suất</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do ma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sát</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trong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đường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ống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là</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5 m</a:t>
            </a:r>
            <a:endParaRPr lang="en-US" sz="1600"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Bơm</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có</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công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suất</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3</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smtClean="0">
                <a:solidFill>
                  <a:srgbClr val="0000FF"/>
                </a:solidFill>
                <a:latin typeface="Arial" panose="020B0604020202020204" pitchFamily="34" charset="0"/>
                <a:ea typeface="Calibri" panose="020F0502020204030204" pitchFamily="34" charset="0"/>
                <a:cs typeface="Times New Roman" panose="02020603050405020304" pitchFamily="18" charset="0"/>
              </a:rPr>
              <a:t>Hp</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lưu</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lượng</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30 </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m</a:t>
            </a:r>
            <a:r>
              <a:rPr lang="en-US" baseline="30000" dirty="0">
                <a:solidFill>
                  <a:srgbClr val="0000FF"/>
                </a:solidFill>
                <a:latin typeface="Arial" panose="020B0604020202020204" pitchFamily="34" charset="0"/>
                <a:ea typeface="Calibri" panose="020F0502020204030204" pitchFamily="34" charset="0"/>
                <a:cs typeface="Times New Roman" panose="02020603050405020304" pitchFamily="18" charset="0"/>
              </a:rPr>
              <a:t>3</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/h </a:t>
            </a:r>
            <a:r>
              <a:rPr lang="vi-VN" dirty="0">
                <a:solidFill>
                  <a:srgbClr val="0000FF"/>
                </a:solidFill>
                <a:ea typeface="Calibri" panose="020F0502020204030204" pitchFamily="34" charset="0"/>
                <a:cs typeface="Times New Roman" panose="02020603050405020304" pitchFamily="18" charset="0"/>
              </a:rPr>
              <a:t>và</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hiệu</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suất</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80</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a:t>
            </a:r>
            <a:endParaRPr lang="en-US" sz="1600" dirty="0">
              <a:solidFill>
                <a:srgbClr val="0000FF"/>
              </a:solidFill>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Xác</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định</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áp</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suất</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tại</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a:t>
            </a:r>
            <a:r>
              <a:rPr lang="en-US" dirty="0" err="1">
                <a:solidFill>
                  <a:srgbClr val="0000FF"/>
                </a:solidFill>
                <a:latin typeface="Arial" panose="020B0604020202020204" pitchFamily="34" charset="0"/>
                <a:ea typeface="Calibri" panose="020F0502020204030204" pitchFamily="34" charset="0"/>
                <a:cs typeface="Times New Roman" panose="02020603050405020304" pitchFamily="18" charset="0"/>
              </a:rPr>
              <a:t>bể</a:t>
            </a:r>
            <a:r>
              <a:rPr lang="en-US" dirty="0">
                <a:solidFill>
                  <a:srgbClr val="0000FF"/>
                </a:solidFill>
                <a:latin typeface="Arial" panose="020B0604020202020204" pitchFamily="34" charset="0"/>
                <a:ea typeface="Calibri" panose="020F0502020204030204" pitchFamily="34" charset="0"/>
                <a:cs typeface="Times New Roman" panose="02020603050405020304" pitchFamily="18" charset="0"/>
              </a:rPr>
              <a:t> B</a:t>
            </a:r>
            <a:r>
              <a:rPr lang="en-US" dirty="0" smtClean="0">
                <a:solidFill>
                  <a:srgbClr val="0000FF"/>
                </a:solidFill>
                <a:latin typeface="Arial" panose="020B0604020202020204" pitchFamily="34" charset="0"/>
                <a:ea typeface="Calibri" panose="020F0502020204030204" pitchFamily="34" charset="0"/>
                <a:cs typeface="Times New Roman" panose="02020603050405020304" pitchFamily="18" charset="0"/>
              </a:rPr>
              <a:t>?</a:t>
            </a:r>
          </a:p>
          <a:p>
            <a:pPr algn="just">
              <a:lnSpc>
                <a:spcPct val="150000"/>
              </a:lnSpc>
            </a:pPr>
            <a:r>
              <a:rPr lang="en-US" sz="2000" dirty="0" smtClean="0">
                <a:solidFill>
                  <a:srgbClr val="0000FF"/>
                </a:solidFill>
                <a:latin typeface="Calibri" panose="020F0502020204030204" pitchFamily="34" charset="0"/>
                <a:ea typeface="Calibri" panose="020F0502020204030204" pitchFamily="34" charset="0"/>
                <a:cs typeface="Times New Roman" panose="02020603050405020304" pitchFamily="18" charset="0"/>
              </a:rPr>
              <a:t>2. </a:t>
            </a:r>
            <a:r>
              <a:rPr lang="vi-VN" sz="2000" dirty="0" smtClean="0">
                <a:solidFill>
                  <a:srgbClr val="0000FF"/>
                </a:solidFill>
                <a:latin typeface="Calibri" panose="020F0502020204030204" pitchFamily="34" charset="0"/>
                <a:ea typeface="Calibri" panose="020F0502020204030204" pitchFamily="34" charset="0"/>
                <a:cs typeface="Times New Roman" panose="02020603050405020304" pitchFamily="18" charset="0"/>
              </a:rPr>
              <a:t>Các </a:t>
            </a:r>
            <a:r>
              <a:rPr lang="vi-VN" sz="2000" dirty="0">
                <a:solidFill>
                  <a:srgbClr val="0000FF"/>
                </a:solidFill>
                <a:latin typeface="Calibri" panose="020F0502020204030204" pitchFamily="34" charset="0"/>
                <a:ea typeface="Calibri" panose="020F0502020204030204" pitchFamily="34" charset="0"/>
                <a:cs typeface="Times New Roman" panose="02020603050405020304" pitchFamily="18" charset="0"/>
              </a:rPr>
              <a:t>hạt rắn có kích thước từ 30 </a:t>
            </a:r>
            <a:r>
              <a:rPr lang="en-US" sz="2000" dirty="0" smtClean="0">
                <a:solidFill>
                  <a:srgbClr val="0000FF"/>
                </a:solidFill>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vi-VN" sz="2000" dirty="0" smtClean="0">
                <a:solidFill>
                  <a:srgbClr val="0000FF"/>
                </a:solidFill>
                <a:latin typeface="Calibri" panose="020F0502020204030204" pitchFamily="34" charset="0"/>
                <a:ea typeface="Calibri" panose="020F0502020204030204" pitchFamily="34" charset="0"/>
                <a:cs typeface="Times New Roman" panose="02020603050405020304" pitchFamily="18" charset="0"/>
              </a:rPr>
              <a:t>m </a:t>
            </a:r>
            <a:r>
              <a:rPr lang="vi-VN" sz="2000" dirty="0">
                <a:solidFill>
                  <a:srgbClr val="0000FF"/>
                </a:solidFill>
                <a:latin typeface="Calibri" panose="020F0502020204030204" pitchFamily="34" charset="0"/>
                <a:ea typeface="Calibri" panose="020F0502020204030204" pitchFamily="34" charset="0"/>
                <a:cs typeface="Times New Roman" panose="02020603050405020304" pitchFamily="18" charset="0"/>
              </a:rPr>
              <a:t>đến 50 </a:t>
            </a:r>
            <a:r>
              <a:rPr lang="vi-VN" sz="2000" dirty="0" smtClean="0">
                <a:solidFill>
                  <a:srgbClr val="0000FF"/>
                </a:solidFill>
                <a:latin typeface="Calibri" panose="020F0502020204030204" pitchFamily="34" charset="0"/>
                <a:ea typeface="Calibri" panose="020F0502020204030204" pitchFamily="34" charset="0"/>
                <a:cs typeface="Times New Roman" panose="02020603050405020304" pitchFamily="18" charset="0"/>
                <a:sym typeface="Symbol" panose="05050102010706020507" pitchFamily="18" charset="2"/>
              </a:rPr>
              <a:t></a:t>
            </a:r>
            <a:r>
              <a:rPr lang="vi-VN" sz="2000" dirty="0" smtClean="0">
                <a:solidFill>
                  <a:srgbClr val="0000FF"/>
                </a:solidFill>
                <a:latin typeface="Calibri" panose="020F0502020204030204" pitchFamily="34" charset="0"/>
                <a:ea typeface="Calibri" panose="020F0502020204030204" pitchFamily="34" charset="0"/>
                <a:cs typeface="Times New Roman" panose="02020603050405020304" pitchFamily="18" charset="0"/>
              </a:rPr>
              <a:t>m </a:t>
            </a:r>
            <a:r>
              <a:rPr lang="vi-VN" sz="2000" dirty="0">
                <a:solidFill>
                  <a:srgbClr val="0000FF"/>
                </a:solidFill>
                <a:latin typeface="Calibri" panose="020F0502020204030204" pitchFamily="34" charset="0"/>
                <a:ea typeface="Calibri" panose="020F0502020204030204" pitchFamily="34" charset="0"/>
                <a:cs typeface="Times New Roman" panose="02020603050405020304" pitchFamily="18" charset="0"/>
              </a:rPr>
              <a:t>chuyển động vào bể lắng chứa nước với vận tốc theo phương nằm ngang 0,015 m/s. Biết chiều dài bể lắng 20 m, chiều cao bể lắng 4 m, khối lượng riêng của hạt 2500 </a:t>
            </a:r>
            <a:r>
              <a:rPr lang="vi-VN" sz="2000" dirty="0" smtClean="0">
                <a:solidFill>
                  <a:srgbClr val="0000FF"/>
                </a:solidFill>
                <a:latin typeface="Calibri" panose="020F0502020204030204" pitchFamily="34" charset="0"/>
                <a:ea typeface="Calibri" panose="020F0502020204030204" pitchFamily="34" charset="0"/>
                <a:cs typeface="Times New Roman" panose="02020603050405020304" pitchFamily="18" charset="0"/>
              </a:rPr>
              <a:t>kg/m</a:t>
            </a:r>
            <a:r>
              <a:rPr lang="en-US" sz="2000" baseline="30000" dirty="0" smtClean="0">
                <a:solidFill>
                  <a:srgbClr val="0000FF"/>
                </a:solidFill>
                <a:latin typeface="Calibri" panose="020F0502020204030204" pitchFamily="34" charset="0"/>
                <a:ea typeface="Calibri" panose="020F0502020204030204" pitchFamily="34" charset="0"/>
                <a:cs typeface="Times New Roman" panose="02020603050405020304" pitchFamily="18" charset="0"/>
              </a:rPr>
              <a:t>3</a:t>
            </a:r>
            <a:r>
              <a:rPr lang="vi-VN" sz="2000" dirty="0" smtClean="0">
                <a:solidFill>
                  <a:srgbClr val="0000FF"/>
                </a:solidFill>
                <a:latin typeface="Calibri" panose="020F0502020204030204" pitchFamily="34" charset="0"/>
                <a:ea typeface="Calibri" panose="020F0502020204030204" pitchFamily="34" charset="0"/>
                <a:cs typeface="Times New Roman" panose="02020603050405020304" pitchFamily="18" charset="0"/>
              </a:rPr>
              <a:t>, </a:t>
            </a:r>
            <a:r>
              <a:rPr lang="vi-VN" sz="2000" dirty="0">
                <a:solidFill>
                  <a:srgbClr val="0000FF"/>
                </a:solidFill>
                <a:latin typeface="Calibri" panose="020F0502020204030204" pitchFamily="34" charset="0"/>
                <a:ea typeface="Calibri" panose="020F0502020204030204" pitchFamily="34" charset="0"/>
                <a:cs typeface="Times New Roman" panose="02020603050405020304" pitchFamily="18" charset="0"/>
              </a:rPr>
              <a:t>khối lượng riêng của nước 1000kg/m</a:t>
            </a:r>
            <a:r>
              <a:rPr lang="vi-VN" sz="2000" baseline="30000" dirty="0">
                <a:solidFill>
                  <a:srgbClr val="0000FF"/>
                </a:solidFill>
                <a:latin typeface="Calibri" panose="020F0502020204030204" pitchFamily="34" charset="0"/>
                <a:ea typeface="Calibri" panose="020F0502020204030204" pitchFamily="34" charset="0"/>
                <a:cs typeface="Times New Roman" panose="02020603050405020304" pitchFamily="18" charset="0"/>
              </a:rPr>
              <a:t>3</a:t>
            </a:r>
            <a:r>
              <a:rPr lang="vi-VN" sz="2000" dirty="0">
                <a:solidFill>
                  <a:srgbClr val="0000FF"/>
                </a:solidFill>
                <a:latin typeface="Calibri" panose="020F0502020204030204" pitchFamily="34" charset="0"/>
                <a:ea typeface="Calibri" panose="020F0502020204030204" pitchFamily="34" charset="0"/>
                <a:cs typeface="Times New Roman" panose="02020603050405020304" pitchFamily="18" charset="0"/>
              </a:rPr>
              <a:t>, độ nhớt của nước 1 cP. Phương trình Stokes có thể được áp dụng cho quá trình lắng này.</a:t>
            </a:r>
          </a:p>
          <a:p>
            <a:pPr algn="just">
              <a:lnSpc>
                <a:spcPct val="150000"/>
              </a:lnSpc>
            </a:pPr>
            <a:r>
              <a:rPr lang="vi-VN" sz="2000" dirty="0">
                <a:solidFill>
                  <a:srgbClr val="0000FF"/>
                </a:solidFill>
                <a:latin typeface="Calibri" panose="020F0502020204030204" pitchFamily="34" charset="0"/>
                <a:ea typeface="Calibri" panose="020F0502020204030204" pitchFamily="34" charset="0"/>
                <a:cs typeface="Times New Roman" panose="02020603050405020304" pitchFamily="18" charset="0"/>
              </a:rPr>
              <a:t>a) Với kích thước này của bể lắng thì có thể lắng được các hạt này không?</a:t>
            </a:r>
          </a:p>
          <a:p>
            <a:pPr algn="just">
              <a:lnSpc>
                <a:spcPct val="150000"/>
              </a:lnSpc>
            </a:pPr>
            <a:r>
              <a:rPr lang="vi-VN" sz="2000" dirty="0">
                <a:solidFill>
                  <a:srgbClr val="0000FF"/>
                </a:solidFill>
                <a:latin typeface="Calibri" panose="020F0502020204030204" pitchFamily="34" charset="0"/>
                <a:ea typeface="Calibri" panose="020F0502020204030204" pitchFamily="34" charset="0"/>
                <a:cs typeface="Times New Roman" panose="02020603050405020304" pitchFamily="18" charset="0"/>
              </a:rPr>
              <a:t>b) Nếu cần lắng hết các hạt này thì bể lắng có chiều dài là bao nhiêu? </a:t>
            </a:r>
          </a:p>
          <a:p>
            <a:pPr algn="just">
              <a:lnSpc>
                <a:spcPct val="150000"/>
              </a:lnSpc>
            </a:pPr>
            <a:endParaRPr lang="en-US" sz="16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4672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9.4</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Trợ</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lắng</a:t>
            </a:r>
            <a:endParaRPr lang="en-US" sz="2000" b="1" dirty="0" smtClean="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30982631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27" y="457200"/>
            <a:ext cx="9137073" cy="2677656"/>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Xác </a:t>
            </a:r>
            <a:r>
              <a:rPr lang="en-US" sz="2400" b="1" dirty="0" err="1" smtClean="0">
                <a:solidFill>
                  <a:srgbClr val="FF0066"/>
                </a:solidFill>
                <a:latin typeface="Arial" pitchFamily="34" charset="0"/>
                <a:cs typeface="Arial" pitchFamily="34" charset="0"/>
              </a:rPr>
              <a:t>định</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vận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tốc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a:t>
            </a:r>
            <a:r>
              <a:rPr lang="en-US" sz="2400" b="1" baseline="-25000" dirty="0" err="1" smtClean="0">
                <a:solidFill>
                  <a:srgbClr val="FF0066"/>
                </a:solidFill>
                <a:latin typeface="Arial" pitchFamily="34" charset="0"/>
                <a:cs typeface="Arial" pitchFamily="34" charset="0"/>
              </a:rPr>
              <a:t>s</a:t>
            </a:r>
            <a:endParaRPr lang="en-US" sz="2400" b="1" baseline="-25000" dirty="0" smtClean="0">
              <a:solidFill>
                <a:srgbClr val="FF0066"/>
              </a:solidFill>
              <a:latin typeface="Arial" pitchFamily="34" charset="0"/>
              <a:cs typeface="Arial" pitchFamily="34" charset="0"/>
            </a:endParaRPr>
          </a:p>
          <a:p>
            <a:pPr algn="just"/>
            <a:r>
              <a:rPr lang="en-US" sz="2400" dirty="0" err="1" smtClean="0">
                <a:latin typeface="Arial" pitchFamily="34" charset="0"/>
                <a:cs typeface="Arial" pitchFamily="34" charset="0"/>
              </a:rPr>
              <a:t>Xét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hình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cầu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a:latin typeface="Arial" pitchFamily="34" charset="0"/>
                <a:cs typeface="Arial" pitchFamily="34" charset="0"/>
              </a:rPr>
              <a:t> </a:t>
            </a:r>
            <a:r>
              <a:rPr lang="en-US" sz="2400" dirty="0" err="1" smtClean="0">
                <a:latin typeface="Arial" pitchFamily="34" charset="0"/>
                <a:cs typeface="Arial" pitchFamily="34" charset="0"/>
              </a:rPr>
              <a:t>khối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lượng</a:t>
            </a:r>
            <a:r>
              <a:rPr lang="en-US" sz="2400" dirty="0" smtClean="0">
                <a:latin typeface="Arial" pitchFamily="34" charset="0"/>
                <a:cs typeface="Arial" pitchFamily="34" charset="0"/>
              </a:rPr>
              <a:t> m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kính</a:t>
            </a:r>
            <a:r>
              <a:rPr lang="en-US" sz="2400" dirty="0" smtClean="0">
                <a:latin typeface="Arial" pitchFamily="34" charset="0"/>
                <a:cs typeface="Arial" pitchFamily="34" charset="0"/>
              </a:rPr>
              <a:t> d.</a:t>
            </a:r>
          </a:p>
          <a:p>
            <a:pPr algn="just"/>
            <a:r>
              <a:rPr lang="vi-VN" sz="2400" dirty="0" smtClean="0">
                <a:latin typeface="Arial" pitchFamily="34" charset="0"/>
                <a:cs typeface="Arial" pitchFamily="34" charset="0"/>
              </a:rPr>
              <a:t>Trong </a:t>
            </a:r>
            <a:r>
              <a:rPr lang="vi-VN" sz="2400" dirty="0">
                <a:latin typeface="Arial" pitchFamily="34" charset="0"/>
                <a:cs typeface="Arial" pitchFamily="34" charset="0"/>
              </a:rPr>
              <a:t>môi tr</a:t>
            </a:r>
            <a:r>
              <a:rPr lang="en-US" sz="2400" dirty="0">
                <a:latin typeface="Arial" pitchFamily="34" charset="0"/>
                <a:cs typeface="Arial" pitchFamily="34" charset="0"/>
              </a:rPr>
              <a:t>ư</a:t>
            </a:r>
            <a:r>
              <a:rPr lang="vi-VN" sz="2400" dirty="0">
                <a:latin typeface="Arial" pitchFamily="34" charset="0"/>
                <a:cs typeface="Arial" pitchFamily="34" charset="0"/>
              </a:rPr>
              <a:t>ờng l</a:t>
            </a:r>
            <a:r>
              <a:rPr lang="en-US" sz="2400" dirty="0">
                <a:latin typeface="Arial" pitchFamily="34" charset="0"/>
                <a:cs typeface="Arial" pitchFamily="34" charset="0"/>
              </a:rPr>
              <a:t>ư</a:t>
            </a:r>
            <a:r>
              <a:rPr lang="vi-VN" sz="2400" dirty="0">
                <a:latin typeface="Arial" pitchFamily="34" charset="0"/>
                <a:cs typeface="Arial" pitchFamily="34" charset="0"/>
              </a:rPr>
              <a:t>u chất tĩnh</a:t>
            </a:r>
            <a:r>
              <a:rPr lang="en-US" sz="2400" dirty="0">
                <a:latin typeface="Arial" pitchFamily="34" charset="0"/>
                <a:cs typeface="Arial" pitchFamily="34" charset="0"/>
              </a:rPr>
              <a:t>:</a:t>
            </a:r>
            <a:r>
              <a:rPr lang="vi-VN" sz="2400" dirty="0">
                <a:latin typeface="Arial" pitchFamily="34" charset="0"/>
                <a:cs typeface="Arial" pitchFamily="34" charset="0"/>
              </a:rPr>
              <a:t> </a:t>
            </a:r>
            <a:r>
              <a:rPr lang="en-US" sz="2400" dirty="0">
                <a:latin typeface="Arial" pitchFamily="34" charset="0"/>
                <a:cs typeface="Arial" pitchFamily="34" charset="0"/>
              </a:rPr>
              <a:t>t = 0; </a:t>
            </a:r>
            <a:r>
              <a:rPr lang="en-US" sz="2400" dirty="0" err="1">
                <a:latin typeface="Arial" pitchFamily="34" charset="0"/>
                <a:cs typeface="Arial" pitchFamily="34" charset="0"/>
              </a:rPr>
              <a:t>tốc</a:t>
            </a:r>
            <a:r>
              <a:rPr lang="en-US" sz="2400" dirty="0">
                <a:latin typeface="Arial" pitchFamily="34" charset="0"/>
                <a:cs typeface="Arial" pitchFamily="34" charset="0"/>
              </a:rPr>
              <a:t> </a:t>
            </a:r>
            <a:r>
              <a:rPr lang="vi-VN" sz="2400" dirty="0">
                <a:latin typeface="Arial" pitchFamily="34" charset="0"/>
                <a:cs typeface="Arial" pitchFamily="34" charset="0"/>
              </a:rPr>
              <a:t>độ rơi của hạt</a:t>
            </a:r>
            <a:r>
              <a:rPr lang="en-US" sz="2400" dirty="0">
                <a:latin typeface="Arial" pitchFamily="34" charset="0"/>
                <a:cs typeface="Arial" pitchFamily="34" charset="0"/>
              </a:rPr>
              <a:t>, v = 0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br>
              <a:rPr lang="en-US" sz="2400" dirty="0" smtClean="0">
                <a:latin typeface="Arial" pitchFamily="34" charset="0"/>
                <a:cs typeface="Arial" pitchFamily="34" charset="0"/>
              </a:rPr>
            </a:br>
            <a:r>
              <a:rPr lang="en-US" sz="2400" dirty="0" smtClean="0">
                <a:latin typeface="Arial" pitchFamily="34" charset="0"/>
                <a:cs typeface="Arial" pitchFamily="34" charset="0"/>
              </a:rPr>
              <a:t>v </a:t>
            </a:r>
            <a:r>
              <a:rPr lang="en-US" sz="2400" dirty="0" err="1">
                <a:latin typeface="Arial" pitchFamily="34" charset="0"/>
                <a:cs typeface="Arial" pitchFamily="34" charset="0"/>
              </a:rPr>
              <a:t>tăng</a:t>
            </a:r>
            <a:r>
              <a:rPr lang="en-US" sz="2400" dirty="0">
                <a:latin typeface="Arial" pitchFamily="34" charset="0"/>
                <a:cs typeface="Arial" pitchFamily="34" charset="0"/>
              </a:rPr>
              <a:t> </a:t>
            </a:r>
            <a:r>
              <a:rPr lang="en-US" sz="2400" dirty="0" err="1">
                <a:latin typeface="Arial" pitchFamily="34" charset="0"/>
                <a:cs typeface="Arial" pitchFamily="34" charset="0"/>
              </a:rPr>
              <a:t>dần</a:t>
            </a:r>
            <a:r>
              <a:rPr lang="en-US" sz="2400" dirty="0">
                <a:latin typeface="Arial" pitchFamily="34" charset="0"/>
                <a:cs typeface="Arial" pitchFamily="34" charset="0"/>
              </a:rPr>
              <a:t> </a:t>
            </a:r>
            <a:r>
              <a:rPr lang="en-US" sz="2400" dirty="0" err="1">
                <a:latin typeface="Arial" pitchFamily="34" charset="0"/>
                <a:cs typeface="Arial" pitchFamily="34" charset="0"/>
              </a:rPr>
              <a:t>dưới</a:t>
            </a:r>
            <a:r>
              <a:rPr lang="en-US" sz="2400" dirty="0">
                <a:latin typeface="Arial" pitchFamily="34" charset="0"/>
                <a:cs typeface="Arial" pitchFamily="34" charset="0"/>
              </a:rPr>
              <a:t> </a:t>
            </a:r>
            <a:r>
              <a:rPr lang="en-US" sz="2400" dirty="0" err="1">
                <a:latin typeface="Arial" pitchFamily="34" charset="0"/>
                <a:cs typeface="Arial" pitchFamily="34" charset="0"/>
              </a:rPr>
              <a:t>tác</a:t>
            </a:r>
            <a:r>
              <a:rPr lang="en-US" sz="2400" dirty="0">
                <a:latin typeface="Arial" pitchFamily="34" charset="0"/>
                <a:cs typeface="Arial" pitchFamily="34" charset="0"/>
              </a:rPr>
              <a:t> </a:t>
            </a:r>
            <a:r>
              <a:rPr lang="en-US" sz="2400" dirty="0" err="1">
                <a:latin typeface="Arial" pitchFamily="34" charset="0"/>
                <a:cs typeface="Arial" pitchFamily="34" charset="0"/>
              </a:rPr>
              <a:t>dụng</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lực</a:t>
            </a:r>
            <a:r>
              <a:rPr lang="en-US" sz="2400" dirty="0">
                <a:latin typeface="Arial" pitchFamily="34" charset="0"/>
                <a:cs typeface="Arial" pitchFamily="34" charset="0"/>
              </a:rPr>
              <a:t> </a:t>
            </a:r>
            <a:r>
              <a:rPr lang="en-US" sz="2400" dirty="0" err="1">
                <a:latin typeface="Arial" pitchFamily="34" charset="0"/>
                <a:cs typeface="Arial" pitchFamily="34" charset="0"/>
              </a:rPr>
              <a:t>trọng</a:t>
            </a:r>
            <a:r>
              <a:rPr lang="en-US" sz="2400" dirty="0">
                <a:latin typeface="Arial" pitchFamily="34" charset="0"/>
                <a:cs typeface="Arial" pitchFamily="34" charset="0"/>
              </a:rPr>
              <a:t> </a:t>
            </a:r>
            <a:r>
              <a:rPr lang="en-US" sz="2400" dirty="0" err="1">
                <a:latin typeface="Arial" pitchFamily="34" charset="0"/>
                <a:cs typeface="Arial" pitchFamily="34" charset="0"/>
              </a:rPr>
              <a:t>trường</a:t>
            </a:r>
            <a:r>
              <a:rPr lang="en-US" sz="2400" dirty="0">
                <a:latin typeface="Arial" pitchFamily="34" charset="0"/>
                <a:cs typeface="Arial" pitchFamily="34" charset="0"/>
              </a:rPr>
              <a:t>, </a:t>
            </a:r>
            <a:r>
              <a:rPr lang="en-US" sz="2400" dirty="0" err="1">
                <a:latin typeface="Arial" pitchFamily="34" charset="0"/>
                <a:cs typeface="Arial" pitchFamily="34" charset="0"/>
              </a:rPr>
              <a:t>F</a:t>
            </a:r>
            <a:r>
              <a:rPr lang="en-US" sz="2400" baseline="-25000" dirty="0" err="1">
                <a:latin typeface="Arial" pitchFamily="34" charset="0"/>
                <a:cs typeface="Arial" pitchFamily="34" charset="0"/>
              </a:rPr>
              <a:t>g</a:t>
            </a:r>
            <a:r>
              <a:rPr lang="en-US" sz="2400" dirty="0">
                <a:latin typeface="Arial" pitchFamily="34" charset="0"/>
                <a:cs typeface="Arial" pitchFamily="34" charset="0"/>
              </a:rPr>
              <a:t>, </a:t>
            </a:r>
            <a:r>
              <a:rPr lang="en-US" sz="2400" dirty="0" err="1">
                <a:latin typeface="Arial" pitchFamily="34" charset="0"/>
                <a:cs typeface="Arial" pitchFamily="34" charset="0"/>
              </a:rPr>
              <a:t>đồng</a:t>
            </a:r>
            <a:r>
              <a:rPr lang="en-US" sz="2400" dirty="0">
                <a:latin typeface="Arial" pitchFamily="34" charset="0"/>
                <a:cs typeface="Arial" pitchFamily="34" charset="0"/>
              </a:rPr>
              <a:t> </a:t>
            </a:r>
            <a:r>
              <a:rPr lang="en-US" sz="2400" dirty="0" err="1">
                <a:latin typeface="Arial" pitchFamily="34" charset="0"/>
                <a:cs typeface="Arial" pitchFamily="34" charset="0"/>
              </a:rPr>
              <a:t>thời</a:t>
            </a:r>
            <a:r>
              <a:rPr lang="en-US" sz="2400" dirty="0">
                <a:latin typeface="Arial" pitchFamily="34" charset="0"/>
                <a:cs typeface="Arial" pitchFamily="34" charset="0"/>
              </a:rPr>
              <a:t> </a:t>
            </a:r>
            <a:r>
              <a:rPr lang="en-US" sz="2400" dirty="0" err="1">
                <a:latin typeface="Arial" pitchFamily="34" charset="0"/>
                <a:cs typeface="Arial" pitchFamily="34" charset="0"/>
              </a:rPr>
              <a:t>xuất</a:t>
            </a:r>
            <a:r>
              <a:rPr lang="en-US" sz="2400" dirty="0">
                <a:latin typeface="Arial" pitchFamily="34" charset="0"/>
                <a:cs typeface="Arial" pitchFamily="34" charset="0"/>
              </a:rPr>
              <a:t> </a:t>
            </a:r>
            <a:r>
              <a:rPr lang="en-US" sz="2400" dirty="0" err="1">
                <a:latin typeface="Arial" pitchFamily="34" charset="0"/>
                <a:cs typeface="Arial" pitchFamily="34" charset="0"/>
              </a:rPr>
              <a:t>hiện</a:t>
            </a:r>
            <a:r>
              <a:rPr lang="en-US" sz="2400" dirty="0">
                <a:latin typeface="Arial" pitchFamily="34" charset="0"/>
                <a:cs typeface="Arial" pitchFamily="34" charset="0"/>
              </a:rPr>
              <a:t> </a:t>
            </a:r>
            <a:r>
              <a:rPr lang="en-US" sz="2400" dirty="0" err="1">
                <a:latin typeface="Arial" pitchFamily="34" charset="0"/>
                <a:cs typeface="Arial" pitchFamily="34" charset="0"/>
              </a:rPr>
              <a:t>lực</a:t>
            </a:r>
            <a:r>
              <a:rPr lang="en-US" sz="2400" dirty="0">
                <a:latin typeface="Arial" pitchFamily="34" charset="0"/>
                <a:cs typeface="Arial" pitchFamily="34" charset="0"/>
              </a:rPr>
              <a:t> </a:t>
            </a:r>
            <a:r>
              <a:rPr lang="en-US" sz="2400" dirty="0" err="1">
                <a:latin typeface="Arial" pitchFamily="34" charset="0"/>
                <a:cs typeface="Arial" pitchFamily="34" charset="0"/>
              </a:rPr>
              <a:t>cản</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môi</a:t>
            </a:r>
            <a:r>
              <a:rPr lang="en-US" sz="2400" dirty="0">
                <a:latin typeface="Arial" pitchFamily="34" charset="0"/>
                <a:cs typeface="Arial" pitchFamily="34" charset="0"/>
              </a:rPr>
              <a:t> </a:t>
            </a:r>
            <a:r>
              <a:rPr lang="en-US" sz="2400" dirty="0" err="1">
                <a:latin typeface="Arial" pitchFamily="34" charset="0"/>
                <a:cs typeface="Arial" pitchFamily="34" charset="0"/>
              </a:rPr>
              <a:t>trường</a:t>
            </a:r>
            <a:r>
              <a:rPr lang="en-US" sz="2400" dirty="0">
                <a:latin typeface="Arial" pitchFamily="34" charset="0"/>
                <a:cs typeface="Arial" pitchFamily="34" charset="0"/>
              </a:rPr>
              <a:t> </a:t>
            </a:r>
            <a:r>
              <a:rPr lang="en-US" sz="2400" dirty="0" err="1">
                <a:latin typeface="Arial" pitchFamily="34" charset="0"/>
                <a:cs typeface="Arial" pitchFamily="34" charset="0"/>
              </a:rPr>
              <a:t>với</a:t>
            </a:r>
            <a:r>
              <a:rPr lang="en-US" sz="2400" dirty="0">
                <a:latin typeface="Arial" pitchFamily="34" charset="0"/>
                <a:cs typeface="Arial" pitchFamily="34" charset="0"/>
              </a:rPr>
              <a:t> </a:t>
            </a:r>
            <a:r>
              <a:rPr lang="en-US" sz="2400" dirty="0" err="1">
                <a:latin typeface="Arial" pitchFamily="34" charset="0"/>
                <a:cs typeface="Arial" pitchFamily="34" charset="0"/>
              </a:rPr>
              <a:t>bề</a:t>
            </a:r>
            <a:r>
              <a:rPr lang="en-US" sz="2400" dirty="0">
                <a:latin typeface="Arial" pitchFamily="34" charset="0"/>
                <a:cs typeface="Arial" pitchFamily="34" charset="0"/>
              </a:rPr>
              <a:t> </a:t>
            </a:r>
            <a:r>
              <a:rPr lang="en-US" sz="2400" dirty="0" err="1">
                <a:latin typeface="Arial" pitchFamily="34" charset="0"/>
                <a:cs typeface="Arial" pitchFamily="34" charset="0"/>
              </a:rPr>
              <a:t>mặt</a:t>
            </a:r>
            <a:r>
              <a:rPr lang="en-US" sz="2400" dirty="0">
                <a:latin typeface="Arial" pitchFamily="34" charset="0"/>
                <a:cs typeface="Arial" pitchFamily="34" charset="0"/>
              </a:rPr>
              <a:t> </a:t>
            </a:r>
            <a:r>
              <a:rPr lang="en-US" sz="2400" dirty="0" err="1">
                <a:latin typeface="Arial" pitchFamily="34" charset="0"/>
                <a:cs typeface="Arial" pitchFamily="34" charset="0"/>
              </a:rPr>
              <a:t>hạt</a:t>
            </a:r>
            <a:r>
              <a:rPr lang="en-US" sz="2400" dirty="0">
                <a:latin typeface="Arial" pitchFamily="34" charset="0"/>
                <a:cs typeface="Arial" pitchFamily="34" charset="0"/>
              </a:rPr>
              <a:t>, </a:t>
            </a:r>
            <a:r>
              <a:rPr lang="en-US" sz="2400" dirty="0" err="1">
                <a:latin typeface="Arial" pitchFamily="34" charset="0"/>
                <a:cs typeface="Arial" pitchFamily="34" charset="0"/>
              </a:rPr>
              <a:t>F</a:t>
            </a:r>
            <a:r>
              <a:rPr lang="en-US" sz="2400" baseline="-25000" dirty="0" err="1">
                <a:latin typeface="Arial" pitchFamily="34" charset="0"/>
                <a:cs typeface="Arial" pitchFamily="34" charset="0"/>
              </a:rPr>
              <a:t>d</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Ngoài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đẩy</a:t>
            </a:r>
            <a:r>
              <a:rPr lang="en-US" sz="2400" dirty="0" smtClean="0">
                <a:latin typeface="Arial" pitchFamily="34" charset="0"/>
                <a:cs typeface="Arial" pitchFamily="34" charset="0"/>
              </a:rPr>
              <a:t> Archimedes, F</a:t>
            </a:r>
            <a:r>
              <a:rPr lang="en-US" sz="2400" baseline="-25000" dirty="0" smtClean="0">
                <a:latin typeface="Arial" pitchFamily="34" charset="0"/>
                <a:cs typeface="Arial" pitchFamily="34" charset="0"/>
              </a:rPr>
              <a:t>A</a:t>
            </a:r>
            <a:r>
              <a:rPr lang="en-US" sz="2400" dirty="0" smtClean="0">
                <a:latin typeface="Arial" pitchFamily="34" charset="0"/>
                <a:cs typeface="Arial" pitchFamily="34" charset="0"/>
              </a:rPr>
              <a:t>.</a:t>
            </a:r>
            <a:endParaRPr lang="vi-VN" sz="2400" dirty="0" smtClean="0">
              <a:latin typeface="Arial" pitchFamily="34" charset="0"/>
              <a:cs typeface="Arial" pitchFamily="34" charset="0"/>
            </a:endParaRPr>
          </a:p>
          <a:p>
            <a:pPr algn="just"/>
            <a:r>
              <a:rPr lang="vi-VN" sz="2400" dirty="0" smtClean="0">
                <a:latin typeface="Arial" pitchFamily="34" charset="0"/>
                <a:cs typeface="Arial" pitchFamily="34" charset="0"/>
              </a:rPr>
              <a:t>Phương trình chuyển động của hạt</a:t>
            </a:r>
            <a:endParaRPr lang="en-US" sz="2400" dirty="0">
              <a:latin typeface="Arial" pitchFamily="34" charset="0"/>
              <a:cs typeface="Arial"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38542832"/>
              </p:ext>
            </p:extLst>
          </p:nvPr>
        </p:nvGraphicFramePr>
        <p:xfrm>
          <a:off x="563562" y="3200401"/>
          <a:ext cx="5684838" cy="1951037"/>
        </p:xfrm>
        <a:graphic>
          <a:graphicData uri="http://schemas.openxmlformats.org/presentationml/2006/ole">
            <mc:AlternateContent xmlns:mc="http://schemas.openxmlformats.org/markup-compatibility/2006">
              <mc:Choice xmlns:v="urn:schemas-microsoft-com:vml" Requires="v">
                <p:oleObj spid="_x0000_s1369" name="Equation" r:id="rId3" imgW="2514600" imgH="863600" progId="Equation.3">
                  <p:embed/>
                </p:oleObj>
              </mc:Choice>
              <mc:Fallback>
                <p:oleObj name="Equation" r:id="rId3" imgW="2514600" imgH="863600" progId="Equation.3">
                  <p:embed/>
                  <p:pic>
                    <p:nvPicPr>
                      <p:cNvPr id="0" name="Picture 3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562" y="3200401"/>
                        <a:ext cx="5684838" cy="1951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34636" y="5549949"/>
            <a:ext cx="9178636" cy="1200329"/>
          </a:xfrm>
          <a:prstGeom prst="rect">
            <a:avLst/>
          </a:prstGeom>
        </p:spPr>
        <p:txBody>
          <a:bodyPr wrap="square">
            <a:spAutoFit/>
          </a:bodyPr>
          <a:lstStyle/>
          <a:p>
            <a:pPr algn="just"/>
            <a:r>
              <a:rPr lang="en-US" sz="2400" dirty="0">
                <a:latin typeface="Arial" pitchFamily="34" charset="0"/>
                <a:cs typeface="Arial" pitchFamily="34" charset="0"/>
                <a:sym typeface="Symbol"/>
              </a:rPr>
              <a:t></a:t>
            </a:r>
            <a:r>
              <a:rPr lang="en-US" sz="2400" baseline="-25000" dirty="0">
                <a:latin typeface="Arial" pitchFamily="34" charset="0"/>
                <a:cs typeface="Arial" pitchFamily="34" charset="0"/>
                <a:sym typeface="Symbol"/>
              </a:rPr>
              <a:t>p</a:t>
            </a:r>
            <a:r>
              <a:rPr lang="en-US" sz="2400" dirty="0">
                <a:latin typeface="Arial" pitchFamily="34" charset="0"/>
                <a:cs typeface="Arial" pitchFamily="34" charset="0"/>
                <a:sym typeface="Symbol"/>
              </a:rPr>
              <a:t>, </a:t>
            </a:r>
            <a:r>
              <a:rPr lang="en-US" sz="2400" baseline="-25000" dirty="0">
                <a:latin typeface="Arial" pitchFamily="34" charset="0"/>
                <a:cs typeface="Arial" pitchFamily="34" charset="0"/>
                <a:sym typeface="Symbol"/>
              </a:rPr>
              <a:t>f</a:t>
            </a:r>
            <a:r>
              <a:rPr lang="en-US" sz="2400" dirty="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khối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lượng</a:t>
            </a:r>
            <a:r>
              <a:rPr lang="en-US" sz="2000" dirty="0" smtClean="0">
                <a:latin typeface="Arial" pitchFamily="34" charset="0"/>
                <a:cs typeface="Arial" pitchFamily="34" charset="0"/>
                <a:sym typeface="Symbol"/>
              </a:rPr>
              <a:t> </a:t>
            </a:r>
            <a:r>
              <a:rPr lang="en-US" sz="2000" dirty="0" err="1">
                <a:latin typeface="Arial" pitchFamily="34" charset="0"/>
                <a:cs typeface="Arial" pitchFamily="34" charset="0"/>
                <a:sym typeface="Symbol"/>
              </a:rPr>
              <a:t>riêng</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của</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hạt</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và</a:t>
            </a:r>
            <a:r>
              <a:rPr lang="en-US" sz="2000" dirty="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lưu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chất</a:t>
            </a:r>
            <a:r>
              <a:rPr lang="en-US" sz="20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a:t>
            </a:r>
            <a:r>
              <a:rPr lang="en-US" sz="2400" baseline="-25000" dirty="0" err="1" smtClean="0">
                <a:latin typeface="Arial" pitchFamily="34" charset="0"/>
                <a:cs typeface="Arial" pitchFamily="34" charset="0"/>
                <a:sym typeface="Symbol"/>
              </a:rPr>
              <a:t>p</a:t>
            </a:r>
            <a:r>
              <a:rPr lang="en-US" sz="24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thể</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tích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hạt</a:t>
            </a:r>
            <a:r>
              <a:rPr lang="en-US" sz="2000" dirty="0" smtClean="0">
                <a:latin typeface="Arial" pitchFamily="34" charset="0"/>
                <a:cs typeface="Arial" pitchFamily="34" charset="0"/>
                <a:sym typeface="Symbol"/>
              </a:rPr>
              <a:t>; </a:t>
            </a:r>
            <a:r>
              <a:rPr lang="vi-VN" sz="2400" dirty="0" smtClean="0">
                <a:sym typeface="Symbol"/>
              </a:rPr>
              <a:t></a:t>
            </a:r>
            <a:r>
              <a:rPr lang="en-US" sz="2400" dirty="0" smtClean="0">
                <a:sym typeface="Symbol"/>
              </a:rPr>
              <a:t>: </a:t>
            </a:r>
            <a:r>
              <a:rPr lang="vi-VN" sz="2000" dirty="0" smtClean="0"/>
              <a:t>hệ </a:t>
            </a:r>
            <a:r>
              <a:rPr lang="vi-VN" sz="2000" dirty="0"/>
              <a:t>số trở lực, phụ thuộc vào chế </a:t>
            </a:r>
            <a:r>
              <a:rPr lang="vi-VN" sz="2000" dirty="0" smtClean="0"/>
              <a:t>độ </a:t>
            </a:r>
            <a:r>
              <a:rPr lang="vi-VN" sz="2000" dirty="0"/>
              <a:t>chảy </a:t>
            </a:r>
            <a:r>
              <a:rPr lang="vi-VN" sz="2000" dirty="0" smtClean="0"/>
              <a:t>và </a:t>
            </a:r>
            <a:r>
              <a:rPr lang="vi-VN" sz="2000" dirty="0"/>
              <a:t>hình dáng </a:t>
            </a:r>
            <a:r>
              <a:rPr lang="vi-VN" sz="2000" dirty="0" smtClean="0">
                <a:latin typeface="Arial (Body)"/>
              </a:rPr>
              <a:t>hạ</a:t>
            </a:r>
            <a:r>
              <a:rPr lang="en-US" sz="2000" dirty="0" smtClean="0">
                <a:latin typeface="Arial (Body)"/>
              </a:rPr>
              <a:t>t</a:t>
            </a:r>
            <a:r>
              <a:rPr lang="en-US" sz="2400" dirty="0" smtClean="0">
                <a:latin typeface="Arial (Body)"/>
              </a:rPr>
              <a:t>; </a:t>
            </a:r>
            <a:r>
              <a:rPr lang="en-US" sz="2400" dirty="0" err="1" smtClean="0">
                <a:latin typeface="Arial (Body)"/>
              </a:rPr>
              <a:t>S</a:t>
            </a:r>
            <a:r>
              <a:rPr lang="en-US" sz="2400" baseline="-25000" dirty="0" err="1" smtClean="0">
                <a:latin typeface="Arial (Body)"/>
              </a:rPr>
              <a:t>p</a:t>
            </a:r>
            <a:r>
              <a:rPr lang="en-US" sz="2400" dirty="0" smtClean="0">
                <a:latin typeface="Arial (Body)"/>
              </a:rPr>
              <a:t>: </a:t>
            </a:r>
            <a:r>
              <a:rPr lang="vi-VN" sz="2000" dirty="0">
                <a:latin typeface="Arial (Body)"/>
              </a:rPr>
              <a:t>tiết diện lớn nhất của hạt </a:t>
            </a:r>
            <a:r>
              <a:rPr lang="vi-VN" sz="2000" dirty="0" smtClean="0">
                <a:latin typeface="Arial (Body)"/>
              </a:rPr>
              <a:t>theo</a:t>
            </a:r>
            <a:r>
              <a:rPr lang="en-US" sz="2000" dirty="0" smtClean="0">
                <a:latin typeface="Arial (Body)"/>
              </a:rPr>
              <a:t> </a:t>
            </a:r>
            <a:r>
              <a:rPr lang="vi-VN" sz="2000" dirty="0" smtClean="0">
                <a:latin typeface="Arial (Body)"/>
              </a:rPr>
              <a:t>ph</a:t>
            </a:r>
            <a:r>
              <a:rPr lang="en-US" sz="2000" dirty="0">
                <a:latin typeface="Arial (Body)"/>
              </a:rPr>
              <a:t>ư</a:t>
            </a:r>
            <a:r>
              <a:rPr lang="vi-VN" sz="2000" dirty="0" smtClean="0">
                <a:latin typeface="Arial (Body)"/>
              </a:rPr>
              <a:t>ơng </a:t>
            </a:r>
            <a:r>
              <a:rPr lang="en-US" sz="2000" dirty="0" smtClean="0">
                <a:latin typeface="Arial (Body)"/>
              </a:rPr>
              <a:t>v</a:t>
            </a:r>
            <a:r>
              <a:rPr lang="vi-VN" sz="2000" dirty="0" smtClean="0">
                <a:latin typeface="Arial (Body)"/>
              </a:rPr>
              <a:t>uông </a:t>
            </a:r>
            <a:r>
              <a:rPr lang="vi-VN" sz="2000" dirty="0">
                <a:latin typeface="Arial (Body)"/>
              </a:rPr>
              <a:t>góc với </a:t>
            </a:r>
            <a:r>
              <a:rPr lang="vi-VN" sz="2000" dirty="0" smtClean="0">
                <a:latin typeface="Arial (Body)"/>
              </a:rPr>
              <a:t>h</a:t>
            </a:r>
            <a:r>
              <a:rPr lang="en-US" sz="2000" dirty="0">
                <a:latin typeface="Arial (Body)"/>
              </a:rPr>
              <a:t>ư</a:t>
            </a:r>
            <a:r>
              <a:rPr lang="vi-VN" sz="2000" dirty="0" smtClean="0">
                <a:latin typeface="Arial (Body)"/>
              </a:rPr>
              <a:t>ớng</a:t>
            </a:r>
            <a:r>
              <a:rPr lang="en-US" sz="2000" dirty="0" smtClean="0">
                <a:latin typeface="Arial (Body)"/>
              </a:rPr>
              <a:t> </a:t>
            </a:r>
            <a:r>
              <a:rPr lang="vi-VN" sz="2000" dirty="0" smtClean="0">
                <a:latin typeface="Arial (Body)"/>
              </a:rPr>
              <a:t>chuyển</a:t>
            </a:r>
            <a:r>
              <a:rPr lang="en-US" sz="2000" dirty="0" smtClean="0">
                <a:latin typeface="Arial (Body)"/>
              </a:rPr>
              <a:t> </a:t>
            </a:r>
            <a:r>
              <a:rPr lang="vi-VN" sz="2000" dirty="0" smtClean="0">
                <a:latin typeface="Arial (Body)"/>
              </a:rPr>
              <a:t>động</a:t>
            </a:r>
            <a:r>
              <a:rPr lang="en-US" sz="2000" dirty="0" smtClean="0">
                <a:latin typeface="Arial (Body)"/>
              </a:rPr>
              <a:t>; </a:t>
            </a:r>
            <a:r>
              <a:rPr lang="en-US" sz="2400" dirty="0" smtClean="0">
                <a:latin typeface="Arial (Body)"/>
              </a:rPr>
              <a:t>v: </a:t>
            </a:r>
            <a:r>
              <a:rPr lang="en-US" sz="2000" dirty="0" err="1" smtClean="0">
                <a:latin typeface="Arial (Body)"/>
              </a:rPr>
              <a:t>vận</a:t>
            </a:r>
            <a:r>
              <a:rPr lang="en-US" sz="2000" dirty="0" smtClean="0">
                <a:latin typeface="Arial (Body)"/>
              </a:rPr>
              <a:t> </a:t>
            </a:r>
            <a:r>
              <a:rPr lang="en-US" sz="2000" dirty="0" err="1">
                <a:latin typeface="Arial (Body)"/>
              </a:rPr>
              <a:t>tốc</a:t>
            </a:r>
            <a:r>
              <a:rPr lang="en-US" sz="2000" dirty="0">
                <a:latin typeface="Arial (Body)"/>
              </a:rPr>
              <a:t> </a:t>
            </a:r>
            <a:r>
              <a:rPr lang="en-US" sz="2000" dirty="0" err="1">
                <a:latin typeface="Arial (Body)"/>
              </a:rPr>
              <a:t>của</a:t>
            </a:r>
            <a:r>
              <a:rPr lang="en-US" sz="2000" dirty="0">
                <a:latin typeface="Arial (Body)"/>
              </a:rPr>
              <a:t> </a:t>
            </a:r>
            <a:r>
              <a:rPr lang="en-US" sz="2000" dirty="0" err="1" smtClean="0">
                <a:latin typeface="Arial (Body)"/>
              </a:rPr>
              <a:t>hạt</a:t>
            </a:r>
            <a:r>
              <a:rPr lang="en-US" sz="2000" dirty="0" smtClean="0">
                <a:latin typeface="Arial (Body)"/>
              </a:rPr>
              <a:t>.</a:t>
            </a:r>
            <a:endParaRPr lang="en-US" sz="2000" dirty="0">
              <a:latin typeface="Arial (Body)"/>
            </a:endParaRPr>
          </a:p>
        </p:txBody>
      </p:sp>
      <p:grpSp>
        <p:nvGrpSpPr>
          <p:cNvPr id="15" name="Group 14"/>
          <p:cNvGrpSpPr/>
          <p:nvPr/>
        </p:nvGrpSpPr>
        <p:grpSpPr>
          <a:xfrm>
            <a:off x="6629400" y="2904483"/>
            <a:ext cx="1032164" cy="2581917"/>
            <a:chOff x="4606636" y="2667000"/>
            <a:chExt cx="1032164" cy="2971800"/>
          </a:xfrm>
        </p:grpSpPr>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6636" y="2772452"/>
              <a:ext cx="659902" cy="2777498"/>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4724400" y="4114800"/>
              <a:ext cx="498764" cy="320744"/>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105400" y="5181600"/>
              <a:ext cx="53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chemeClr val="tx1"/>
                  </a:solidFill>
                  <a:latin typeface="Times New Roman" pitchFamily="18" charset="0"/>
                  <a:cs typeface="Times New Roman" pitchFamily="18" charset="0"/>
                </a:rPr>
                <a:t>F</a:t>
              </a:r>
              <a:r>
                <a:rPr lang="en-US" sz="2400" b="1" baseline="-25000" dirty="0" err="1">
                  <a:solidFill>
                    <a:schemeClr val="tx1"/>
                  </a:solidFill>
                  <a:latin typeface="Times New Roman" pitchFamily="18" charset="0"/>
                  <a:cs typeface="Times New Roman" pitchFamily="18" charset="0"/>
                </a:rPr>
                <a:t>g</a:t>
              </a:r>
              <a:endParaRPr lang="en-US" sz="2400" b="1" baseline="-25000" dirty="0">
                <a:solidFill>
                  <a:schemeClr val="tx1"/>
                </a:solidFill>
                <a:latin typeface="Times New Roman" pitchFamily="18" charset="0"/>
                <a:cs typeface="Times New Roman" pitchFamily="18" charset="0"/>
              </a:endParaRPr>
            </a:p>
          </p:txBody>
        </p:sp>
        <p:sp>
          <p:nvSpPr>
            <p:cNvPr id="13" name="Rectangle 12"/>
            <p:cNvSpPr/>
            <p:nvPr/>
          </p:nvSpPr>
          <p:spPr>
            <a:xfrm>
              <a:off x="5105400" y="3048000"/>
              <a:ext cx="53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itchFamily="18" charset="0"/>
                  <a:cs typeface="Times New Roman" pitchFamily="18" charset="0"/>
                </a:rPr>
                <a:t>F</a:t>
              </a:r>
              <a:r>
                <a:rPr lang="en-US" sz="2400" b="1" baseline="-25000" dirty="0" err="1" smtClean="0">
                  <a:solidFill>
                    <a:schemeClr val="tx1"/>
                  </a:solidFill>
                  <a:latin typeface="Times New Roman" pitchFamily="18" charset="0"/>
                  <a:cs typeface="Times New Roman" pitchFamily="18" charset="0"/>
                </a:rPr>
                <a:t>d</a:t>
              </a:r>
              <a:endParaRPr lang="en-US" sz="2400" b="1" baseline="-25000" dirty="0">
                <a:solidFill>
                  <a:schemeClr val="tx1"/>
                </a:solidFill>
                <a:latin typeface="Times New Roman" pitchFamily="18" charset="0"/>
                <a:cs typeface="Times New Roman" pitchFamily="18" charset="0"/>
              </a:endParaRPr>
            </a:p>
          </p:txBody>
        </p:sp>
        <p:sp>
          <p:nvSpPr>
            <p:cNvPr id="14" name="Rectangle 13"/>
            <p:cNvSpPr/>
            <p:nvPr/>
          </p:nvSpPr>
          <p:spPr>
            <a:xfrm>
              <a:off x="5105400" y="2667000"/>
              <a:ext cx="53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F</a:t>
              </a:r>
              <a:r>
                <a:rPr lang="en-US" sz="2400" b="1" baseline="-25000" dirty="0" smtClean="0">
                  <a:solidFill>
                    <a:schemeClr val="tx1"/>
                  </a:solidFill>
                  <a:latin typeface="Times New Roman" pitchFamily="18" charset="0"/>
                  <a:cs typeface="Times New Roman" pitchFamily="18" charset="0"/>
                </a:rPr>
                <a:t>A</a:t>
              </a:r>
              <a:endParaRPr lang="en-US" sz="2400" b="1" baseline="-25000" dirty="0">
                <a:solidFill>
                  <a:schemeClr val="tx1"/>
                </a:solidFill>
                <a:latin typeface="Times New Roman" pitchFamily="18" charset="0"/>
                <a:cs typeface="Times New Roman" pitchFamily="18" charset="0"/>
              </a:endParaRPr>
            </a:p>
          </p:txBody>
        </p:sp>
      </p:grpSp>
      <p:graphicFrame>
        <p:nvGraphicFramePr>
          <p:cNvPr id="5" name="Object 4"/>
          <p:cNvGraphicFramePr>
            <a:graphicFrameLocks noChangeAspect="1"/>
          </p:cNvGraphicFramePr>
          <p:nvPr>
            <p:extLst>
              <p:ext uri="{D42A27DB-BD31-4B8C-83A1-F6EECF244321}">
                <p14:modId xmlns:p14="http://schemas.microsoft.com/office/powerpoint/2010/main" val="3571219401"/>
              </p:ext>
            </p:extLst>
          </p:nvPr>
        </p:nvGraphicFramePr>
        <p:xfrm>
          <a:off x="7715251" y="3397028"/>
          <a:ext cx="1352549" cy="1784574"/>
        </p:xfrm>
        <a:graphic>
          <a:graphicData uri="http://schemas.openxmlformats.org/presentationml/2006/ole">
            <mc:AlternateContent xmlns:mc="http://schemas.openxmlformats.org/markup-compatibility/2006">
              <mc:Choice xmlns:v="urn:schemas-microsoft-com:vml" Requires="v">
                <p:oleObj spid="_x0000_s1370" name="Equation" r:id="rId6" imgW="634725" imgH="837836" progId="Equation.3">
                  <p:embed/>
                </p:oleObj>
              </mc:Choice>
              <mc:Fallback>
                <p:oleObj name="Equation" r:id="rId6" imgW="634725" imgH="837836" progId="Equation.3">
                  <p:embed/>
                  <p:pic>
                    <p:nvPicPr>
                      <p:cNvPr id="0" name="Picture 3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5251" y="3397028"/>
                        <a:ext cx="1352549" cy="17845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ectangle 15"/>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1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8</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9536603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27" y="457200"/>
            <a:ext cx="9137073" cy="3785652"/>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Xác </a:t>
            </a:r>
            <a:r>
              <a:rPr lang="en-US" sz="2400" b="1" dirty="0" err="1">
                <a:solidFill>
                  <a:srgbClr val="FF0066"/>
                </a:solidFill>
                <a:latin typeface="Arial" pitchFamily="34" charset="0"/>
                <a:cs typeface="Arial" pitchFamily="34" charset="0"/>
              </a:rPr>
              <a:t>định</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vận</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tốc</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lắng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a:t>
            </a:r>
            <a:r>
              <a:rPr lang="en-US" sz="2400" b="1" baseline="-25000" dirty="0" err="1" smtClean="0">
                <a:solidFill>
                  <a:srgbClr val="FF0066"/>
                </a:solidFill>
                <a:latin typeface="Arial" pitchFamily="34" charset="0"/>
                <a:cs typeface="Arial" pitchFamily="34" charset="0"/>
              </a:rPr>
              <a:t>sg</a:t>
            </a:r>
            <a:endParaRPr lang="en-US" sz="2400" b="1" dirty="0" smtClean="0">
              <a:solidFill>
                <a:srgbClr val="FF0066"/>
              </a:solidFill>
              <a:latin typeface="Arial" pitchFamily="34" charset="0"/>
              <a:cs typeface="Arial" pitchFamily="34" charset="0"/>
            </a:endParaRPr>
          </a:p>
          <a:p>
            <a:pPr marL="342900" indent="-342900" algn="just">
              <a:buFont typeface="Wingdings" pitchFamily="2" charset="2"/>
              <a:buChar char="§"/>
            </a:pPr>
            <a:r>
              <a:rPr lang="en-US" sz="2400" dirty="0" smtClean="0">
                <a:latin typeface="Arial" pitchFamily="34" charset="0"/>
                <a:cs typeface="Arial" pitchFamily="34" charset="0"/>
              </a:rPr>
              <a:t>t </a:t>
            </a:r>
            <a:r>
              <a:rPr lang="en-US" sz="2400" dirty="0">
                <a:latin typeface="Arial" pitchFamily="34" charset="0"/>
                <a:cs typeface="Arial" pitchFamily="34" charset="0"/>
              </a:rPr>
              <a:t>= </a:t>
            </a:r>
            <a:r>
              <a:rPr lang="en-US" sz="2400" dirty="0" smtClean="0">
                <a:latin typeface="Arial" pitchFamily="34" charset="0"/>
                <a:cs typeface="Arial" pitchFamily="34" charset="0"/>
              </a:rPr>
              <a:t>0: </a:t>
            </a:r>
            <a:r>
              <a:rPr lang="en-US" sz="2400" dirty="0" err="1" smtClean="0">
                <a:latin typeface="Arial" pitchFamily="34" charset="0"/>
                <a:cs typeface="Arial" pitchFamily="34" charset="0"/>
              </a:rPr>
              <a:t>F</a:t>
            </a:r>
            <a:r>
              <a:rPr lang="en-US" sz="2400" baseline="-25000" dirty="0" err="1" smtClean="0">
                <a:latin typeface="Arial" pitchFamily="34" charset="0"/>
                <a:cs typeface="Arial" pitchFamily="34" charset="0"/>
              </a:rPr>
              <a:t>d</a:t>
            </a:r>
            <a:r>
              <a:rPr lang="en-US" sz="2400" dirty="0">
                <a:latin typeface="Arial" pitchFamily="34" charset="0"/>
                <a:cs typeface="Arial" pitchFamily="34" charset="0"/>
              </a:rPr>
              <a:t> </a:t>
            </a:r>
            <a:r>
              <a:rPr lang="en-US" sz="2400" dirty="0" smtClean="0">
                <a:latin typeface="Arial" pitchFamily="34" charset="0"/>
                <a:cs typeface="Arial" pitchFamily="34" charset="0"/>
              </a:rPr>
              <a:t>= 0 (</a:t>
            </a:r>
            <a:r>
              <a:rPr lang="en-US" sz="2400" dirty="0" err="1" smtClean="0">
                <a:latin typeface="Arial" pitchFamily="34" charset="0"/>
                <a:cs typeface="Arial" pitchFamily="34" charset="0"/>
              </a:rPr>
              <a:t>chưa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chuyển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Symbol"/>
              </a:rPr>
              <a:t></a:t>
            </a:r>
            <a:r>
              <a:rPr lang="en-US" sz="2400" dirty="0" smtClean="0">
                <a:latin typeface="Arial" pitchFamily="34" charset="0"/>
                <a:cs typeface="Arial" pitchFamily="34" charset="0"/>
              </a:rPr>
              <a:t>= 0)</a:t>
            </a:r>
          </a:p>
          <a:p>
            <a:pPr algn="just"/>
            <a:endParaRPr lang="en-US" sz="2400" dirty="0">
              <a:latin typeface="Arial" pitchFamily="34" charset="0"/>
              <a:cs typeface="Arial" pitchFamily="34" charset="0"/>
            </a:endParaRPr>
          </a:p>
          <a:p>
            <a:pPr algn="just"/>
            <a:endParaRPr lang="en-US" sz="2400" dirty="0">
              <a:latin typeface="Arial" pitchFamily="34" charset="0"/>
              <a:cs typeface="Arial" pitchFamily="34" charset="0"/>
            </a:endParaRPr>
          </a:p>
          <a:p>
            <a:pPr algn="just"/>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kích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đổi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sẽ</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theo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thời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gian</a:t>
            </a:r>
            <a:r>
              <a:rPr lang="en-US" sz="2400" dirty="0">
                <a:latin typeface="Arial" pitchFamily="34" charset="0"/>
                <a:cs typeface="Arial" pitchFamily="34" charset="0"/>
              </a:rPr>
              <a:t>:</a:t>
            </a:r>
            <a:endParaRPr lang="en-US" sz="2400" dirty="0" smtClean="0">
              <a:latin typeface="Arial" pitchFamily="34" charset="0"/>
              <a:cs typeface="Arial" pitchFamily="34" charset="0"/>
            </a:endParaRPr>
          </a:p>
          <a:p>
            <a:pPr algn="just">
              <a:buFont typeface="Wingdings" pitchFamily="2" charset="2"/>
              <a:buChar char="§"/>
            </a:pPr>
            <a:r>
              <a:rPr lang="en-US" sz="2400" dirty="0" smtClean="0">
                <a:latin typeface="Arial" pitchFamily="34" charset="0"/>
                <a:cs typeface="Arial" pitchFamily="34" charset="0"/>
              </a:rPr>
              <a:t>   t </a:t>
            </a:r>
            <a:r>
              <a:rPr lang="en-US" sz="2400" dirty="0" smtClean="0">
                <a:latin typeface="Arial" pitchFamily="34" charset="0"/>
                <a:cs typeface="Arial" pitchFamily="34" charset="0"/>
                <a:sym typeface="Symbol"/>
              </a:rPr>
              <a:t>&gt; 0: </a:t>
            </a:r>
            <a:r>
              <a:rPr lang="en-US" sz="2400" dirty="0" err="1">
                <a:latin typeface="Arial" pitchFamily="34" charset="0"/>
                <a:cs typeface="Arial" pitchFamily="34" charset="0"/>
              </a:rPr>
              <a:t>F</a:t>
            </a:r>
            <a:r>
              <a:rPr lang="en-US" sz="2400" baseline="-25000" dirty="0" err="1">
                <a:latin typeface="Arial" pitchFamily="34" charset="0"/>
                <a:cs typeface="Arial" pitchFamily="34" charset="0"/>
              </a:rPr>
              <a:t>d</a:t>
            </a:r>
            <a:r>
              <a:rPr lang="en-US" sz="2400" dirty="0">
                <a:latin typeface="Arial" pitchFamily="34" charset="0"/>
                <a:cs typeface="Arial" pitchFamily="34" charset="0"/>
              </a:rPr>
              <a:t> </a:t>
            </a:r>
            <a:r>
              <a:rPr lang="en-US" sz="2400" dirty="0" smtClean="0">
                <a:latin typeface="Arial" pitchFamily="34" charset="0"/>
                <a:cs typeface="Arial" pitchFamily="34" charset="0"/>
                <a:sym typeface="Symbol"/>
              </a:rPr>
              <a:t></a:t>
            </a:r>
            <a:r>
              <a:rPr lang="en-US" sz="2400" dirty="0" smtClean="0">
                <a:latin typeface="Arial" pitchFamily="34" charset="0"/>
                <a:cs typeface="Arial" pitchFamily="34" charset="0"/>
              </a:rPr>
              <a:t> </a:t>
            </a:r>
            <a:r>
              <a:rPr lang="en-US" sz="2400" dirty="0">
                <a:latin typeface="Arial" pitchFamily="34" charset="0"/>
                <a:cs typeface="Arial" pitchFamily="34" charset="0"/>
              </a:rPr>
              <a:t>0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đến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khi</a:t>
            </a:r>
            <a:r>
              <a:rPr lang="en-US" sz="2400" dirty="0" smtClean="0">
                <a:latin typeface="Arial" pitchFamily="34" charset="0"/>
                <a:cs typeface="Arial" pitchFamily="34" charset="0"/>
              </a:rPr>
              <a:t>: </a:t>
            </a:r>
            <a:r>
              <a:rPr lang="en-US" sz="2400" dirty="0" err="1">
                <a:latin typeface="Arial" pitchFamily="34" charset="0"/>
                <a:cs typeface="Arial" pitchFamily="34" charset="0"/>
              </a:rPr>
              <a:t>F</a:t>
            </a:r>
            <a:r>
              <a:rPr lang="en-US" sz="2400" baseline="-25000" dirty="0" err="1">
                <a:latin typeface="Arial" pitchFamily="34" charset="0"/>
                <a:cs typeface="Arial" pitchFamily="34" charset="0"/>
              </a:rPr>
              <a:t>d</a:t>
            </a:r>
            <a:r>
              <a:rPr lang="en-US" sz="2400" dirty="0">
                <a:latin typeface="Arial" pitchFamily="34" charset="0"/>
                <a:cs typeface="Arial" pitchFamily="34" charset="0"/>
              </a:rPr>
              <a:t> = </a:t>
            </a:r>
            <a:r>
              <a:rPr lang="en-US" sz="2400" dirty="0" smtClean="0">
                <a:latin typeface="Arial" pitchFamily="34" charset="0"/>
                <a:cs typeface="Arial" pitchFamily="34" charset="0"/>
              </a:rPr>
              <a:t>F,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bằng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đổi</a:t>
            </a:r>
            <a:r>
              <a:rPr lang="en-US" sz="2400" dirty="0">
                <a:latin typeface="Arial" pitchFamily="34" charset="0"/>
                <a:cs typeface="Arial" pitchFamily="34" charset="0"/>
              </a:rPr>
              <a:t> </a:t>
            </a:r>
            <a:r>
              <a:rPr lang="en-US" sz="2400" dirty="0" err="1" smtClean="0">
                <a:latin typeface="Arial" pitchFamily="34" charset="0"/>
                <a:cs typeface="Arial" pitchFamily="34" charset="0"/>
              </a:rPr>
              <a:t>v</a:t>
            </a:r>
            <a:r>
              <a:rPr lang="en-US" sz="2400" baseline="-25000" dirty="0" err="1" smtClean="0">
                <a:latin typeface="Arial" pitchFamily="34" charset="0"/>
                <a:cs typeface="Arial" pitchFamily="34" charset="0"/>
              </a:rPr>
              <a:t>s</a:t>
            </a:r>
            <a:r>
              <a:rPr lang="en-US" sz="2400" baseline="-25000" dirty="0" smtClean="0">
                <a:latin typeface="Arial" pitchFamily="34" charset="0"/>
                <a:cs typeface="Arial" pitchFamily="34" charset="0"/>
              </a:rPr>
              <a:t> </a:t>
            </a:r>
            <a:r>
              <a:rPr lang="en-US" sz="2400" dirty="0" smtClean="0">
                <a:latin typeface="Arial" pitchFamily="34" charset="0"/>
                <a:cs typeface="Arial" pitchFamily="34" charset="0"/>
              </a:rPr>
              <a:t>(</a:t>
            </a:r>
            <a:r>
              <a:rPr lang="en-US" sz="2400" dirty="0" err="1" smtClean="0">
                <a:latin typeface="Arial" pitchFamily="34" charset="0"/>
                <a:cs typeface="Arial" pitchFamily="34" charset="0"/>
              </a:rPr>
              <a:t>vận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Thời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gian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ngắn</a:t>
            </a:r>
            <a:r>
              <a:rPr lang="en-US" sz="2400" dirty="0" smtClean="0">
                <a:latin typeface="Arial" pitchFamily="34" charset="0"/>
                <a:cs typeface="Arial" pitchFamily="34" charset="0"/>
              </a:rPr>
              <a:t> (0,2÷0,5 </a:t>
            </a:r>
            <a:r>
              <a:rPr lang="en-US" sz="2400" dirty="0">
                <a:latin typeface="Arial" pitchFamily="34" charset="0"/>
                <a:cs typeface="Arial" pitchFamily="34" charset="0"/>
              </a:rPr>
              <a:t>s</a:t>
            </a:r>
            <a:r>
              <a:rPr lang="en-US" sz="2400" dirty="0" smtClean="0">
                <a:latin typeface="Arial" pitchFamily="34" charset="0"/>
                <a:cs typeface="Arial" pitchFamily="34" charset="0"/>
              </a:rPr>
              <a:t>) so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tổng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thời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gian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lắng</a:t>
            </a:r>
            <a:r>
              <a:rPr lang="en-US" sz="2400" dirty="0" smtClean="0">
                <a:latin typeface="Arial" pitchFamily="34" charset="0"/>
                <a:cs typeface="Arial" pitchFamily="34" charset="0"/>
              </a:rPr>
              <a:t>.</a:t>
            </a:r>
            <a:endParaRPr lang="en-US" sz="2400" dirty="0">
              <a:latin typeface="Arial" pitchFamily="34" charset="0"/>
              <a:cs typeface="Arial" pitchFamily="34" charset="0"/>
            </a:endParaRPr>
          </a:p>
        </p:txBody>
      </p:sp>
      <p:graphicFrame>
        <p:nvGraphicFramePr>
          <p:cNvPr id="9" name="Object 8"/>
          <p:cNvGraphicFramePr>
            <a:graphicFrameLocks noChangeAspect="1"/>
          </p:cNvGraphicFramePr>
          <p:nvPr>
            <p:extLst>
              <p:ext uri="{D42A27DB-BD31-4B8C-83A1-F6EECF244321}">
                <p14:modId xmlns:p14="http://schemas.microsoft.com/office/powerpoint/2010/main" val="310040629"/>
              </p:ext>
            </p:extLst>
          </p:nvPr>
        </p:nvGraphicFramePr>
        <p:xfrm>
          <a:off x="1758950" y="1330325"/>
          <a:ext cx="4794250" cy="650875"/>
        </p:xfrm>
        <a:graphic>
          <a:graphicData uri="http://schemas.openxmlformats.org/presentationml/2006/ole">
            <mc:AlternateContent xmlns:mc="http://schemas.openxmlformats.org/markup-compatibility/2006">
              <mc:Choice xmlns:v="urn:schemas-microsoft-com:vml" Requires="v">
                <p:oleObj spid="_x0000_s2415" name="Equation" r:id="rId3" imgW="1778000" imgH="241300" progId="Equation.3">
                  <p:embed/>
                </p:oleObj>
              </mc:Choice>
              <mc:Fallback>
                <p:oleObj name="Equation" r:id="rId3" imgW="1778000" imgH="241300" progId="Equation.3">
                  <p:embed/>
                  <p:pic>
                    <p:nvPicPr>
                      <p:cNvPr id="0" name="Picture 3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950" y="1330325"/>
                        <a:ext cx="4794250"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266861692"/>
              </p:ext>
            </p:extLst>
          </p:nvPr>
        </p:nvGraphicFramePr>
        <p:xfrm>
          <a:off x="1422400" y="3854450"/>
          <a:ext cx="5565775" cy="2344738"/>
        </p:xfrm>
        <a:graphic>
          <a:graphicData uri="http://schemas.openxmlformats.org/presentationml/2006/ole">
            <mc:AlternateContent xmlns:mc="http://schemas.openxmlformats.org/markup-compatibility/2006">
              <mc:Choice xmlns:v="urn:schemas-microsoft-com:vml" Requires="v">
                <p:oleObj spid="_x0000_s2416" name="Equation" r:id="rId5" imgW="2235200" imgH="939800" progId="Equation.3">
                  <p:embed/>
                </p:oleObj>
              </mc:Choice>
              <mc:Fallback>
                <p:oleObj name="Equation" r:id="rId5" imgW="2235200" imgH="939800" progId="Equation.3">
                  <p:embed/>
                  <p:pic>
                    <p:nvPicPr>
                      <p:cNvPr id="0" name="Picture 36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3854450"/>
                        <a:ext cx="5565775" cy="2344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5"/>
          <p:cNvSpPr/>
          <p:nvPr/>
        </p:nvSpPr>
        <p:spPr>
          <a:xfrm>
            <a:off x="609600" y="4960203"/>
            <a:ext cx="2100255" cy="830997"/>
          </a:xfrm>
          <a:prstGeom prst="rect">
            <a:avLst/>
          </a:prstGeom>
        </p:spPr>
        <p:txBody>
          <a:bodyPr wrap="none">
            <a:spAutoFit/>
          </a:bodyPr>
          <a:lstStyle/>
          <a:p>
            <a:r>
              <a:rPr lang="en-US" sz="2400" dirty="0" err="1" smtClean="0">
                <a:solidFill>
                  <a:srgbClr val="FF6600"/>
                </a:solidFill>
                <a:latin typeface="Arial" pitchFamily="34" charset="0"/>
                <a:cs typeface="Arial" pitchFamily="34" charset="0"/>
              </a:rPr>
              <a:t>Hạt</a:t>
            </a:r>
            <a:r>
              <a:rPr lang="en-US" sz="2400" dirty="0" smtClean="0">
                <a:solidFill>
                  <a:srgbClr val="FF6600"/>
                </a:solidFill>
                <a:latin typeface="Arial" pitchFamily="34" charset="0"/>
                <a:cs typeface="Arial" pitchFamily="34" charset="0"/>
              </a:rPr>
              <a:t> </a:t>
            </a:r>
            <a:r>
              <a:rPr lang="en-US" sz="2400" dirty="0" err="1">
                <a:solidFill>
                  <a:srgbClr val="FF6600"/>
                </a:solidFill>
                <a:latin typeface="Arial" pitchFamily="34" charset="0"/>
                <a:cs typeface="Arial" pitchFamily="34" charset="0"/>
              </a:rPr>
              <a:t>hình</a:t>
            </a:r>
            <a:r>
              <a:rPr lang="en-US" sz="2400" dirty="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cầu</a:t>
            </a:r>
            <a:r>
              <a:rPr lang="en-US" sz="2400" dirty="0" smtClean="0">
                <a:solidFill>
                  <a:srgbClr val="FF6600"/>
                </a:solidFill>
                <a:latin typeface="Arial" pitchFamily="34" charset="0"/>
                <a:cs typeface="Arial" pitchFamily="34" charset="0"/>
              </a:rPr>
              <a:t>, </a:t>
            </a:r>
          </a:p>
          <a:p>
            <a:r>
              <a:rPr lang="en-US" sz="2400" dirty="0" err="1" smtClean="0">
                <a:solidFill>
                  <a:srgbClr val="FF6600"/>
                </a:solidFill>
                <a:latin typeface="Arial" pitchFamily="34" charset="0"/>
                <a:cs typeface="Arial" pitchFamily="34" charset="0"/>
              </a:rPr>
              <a:t>vận</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tốc</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lắng</a:t>
            </a:r>
            <a:r>
              <a:rPr lang="en-US" sz="2400" dirty="0" smtClean="0">
                <a:solidFill>
                  <a:srgbClr val="FF6600"/>
                </a:solidFill>
                <a:latin typeface="Arial" pitchFamily="34" charset="0"/>
                <a:cs typeface="Arial" pitchFamily="34" charset="0"/>
              </a:rPr>
              <a:t>: </a:t>
            </a:r>
            <a:endParaRPr lang="en-US" sz="2400" dirty="0">
              <a:solidFill>
                <a:srgbClr val="FF6600"/>
              </a:solidFill>
            </a:endParaRPr>
          </a:p>
        </p:txBody>
      </p:sp>
      <p:grpSp>
        <p:nvGrpSpPr>
          <p:cNvPr id="16" name="Group 15"/>
          <p:cNvGrpSpPr/>
          <p:nvPr/>
        </p:nvGrpSpPr>
        <p:grpSpPr>
          <a:xfrm>
            <a:off x="7514965" y="3886199"/>
            <a:ext cx="1095635" cy="2819401"/>
            <a:chOff x="6248400" y="3810000"/>
            <a:chExt cx="1095635" cy="2819401"/>
          </a:xfrm>
        </p:grpSpPr>
        <p:pic>
          <p:nvPicPr>
            <p:cNvPr id="4"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t="14228"/>
            <a:stretch/>
          </p:blipFill>
          <p:spPr bwMode="auto">
            <a:xfrm>
              <a:off x="6248400" y="3836913"/>
              <a:ext cx="773515" cy="2792488"/>
            </a:xfrm>
            <a:prstGeom prst="rect">
              <a:avLst/>
            </a:prstGeom>
            <a:noFill/>
            <a:ln w="2857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a:xfrm flipV="1">
              <a:off x="6303820" y="5090160"/>
              <a:ext cx="773515" cy="91440"/>
            </a:xfrm>
            <a:prstGeom prst="straightConnector1">
              <a:avLst/>
            </a:prstGeom>
            <a:ln w="28575">
              <a:solidFill>
                <a:schemeClr val="bg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810635" y="3810000"/>
              <a:ext cx="53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smtClean="0">
                  <a:solidFill>
                    <a:schemeClr val="tx1"/>
                  </a:solidFill>
                  <a:latin typeface="Times New Roman" pitchFamily="18" charset="0"/>
                  <a:cs typeface="Times New Roman" pitchFamily="18" charset="0"/>
                </a:rPr>
                <a:t>F</a:t>
              </a:r>
              <a:r>
                <a:rPr lang="en-US" sz="2400" b="1" baseline="-25000" dirty="0" err="1" smtClean="0">
                  <a:solidFill>
                    <a:schemeClr val="tx1"/>
                  </a:solidFill>
                  <a:latin typeface="Times New Roman" pitchFamily="18" charset="0"/>
                  <a:cs typeface="Times New Roman" pitchFamily="18" charset="0"/>
                </a:rPr>
                <a:t>d</a:t>
              </a:r>
              <a:endParaRPr lang="en-US" sz="2400" b="1" baseline="-25000" dirty="0">
                <a:solidFill>
                  <a:schemeClr val="tx1"/>
                </a:solidFill>
                <a:latin typeface="Times New Roman" pitchFamily="18" charset="0"/>
                <a:cs typeface="Times New Roman" pitchFamily="18" charset="0"/>
              </a:endParaRPr>
            </a:p>
          </p:txBody>
        </p:sp>
        <p:sp>
          <p:nvSpPr>
            <p:cNvPr id="14" name="Rectangle 13"/>
            <p:cNvSpPr/>
            <p:nvPr/>
          </p:nvSpPr>
          <p:spPr>
            <a:xfrm>
              <a:off x="6781800" y="6172200"/>
              <a:ext cx="5334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latin typeface="Times New Roman" pitchFamily="18" charset="0"/>
                  <a:cs typeface="Times New Roman" pitchFamily="18" charset="0"/>
                </a:rPr>
                <a:t>F</a:t>
              </a:r>
              <a:endParaRPr lang="en-US" sz="2400" b="1" baseline="-25000" dirty="0">
                <a:solidFill>
                  <a:schemeClr val="tx1"/>
                </a:solidFill>
                <a:latin typeface="Times New Roman" pitchFamily="18" charset="0"/>
                <a:cs typeface="Times New Roman" pitchFamily="18" charset="0"/>
              </a:endParaRPr>
            </a:p>
          </p:txBody>
        </p:sp>
        <p:sp>
          <p:nvSpPr>
            <p:cNvPr id="15" name="Rectangle 14"/>
            <p:cNvSpPr/>
            <p:nvPr/>
          </p:nvSpPr>
          <p:spPr>
            <a:xfrm>
              <a:off x="6248400" y="4775957"/>
              <a:ext cx="5334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bg1"/>
                  </a:solidFill>
                  <a:latin typeface="Times New Roman" pitchFamily="18" charset="0"/>
                  <a:cs typeface="Times New Roman" pitchFamily="18" charset="0"/>
                </a:rPr>
                <a:t>d</a:t>
              </a:r>
              <a:endParaRPr lang="en-US" sz="2000" b="1" baseline="-25000" dirty="0">
                <a:solidFill>
                  <a:schemeClr val="bg1"/>
                </a:solidFill>
                <a:latin typeface="Times New Roman" pitchFamily="18" charset="0"/>
                <a:cs typeface="Times New Roman" pitchFamily="18" charset="0"/>
              </a:endParaRPr>
            </a:p>
          </p:txBody>
        </p:sp>
      </p:grpSp>
      <p:sp>
        <p:nvSpPr>
          <p:cNvPr id="17" name="Rectangle 16"/>
          <p:cNvSpPr/>
          <p:nvPr/>
        </p:nvSpPr>
        <p:spPr>
          <a:xfrm>
            <a:off x="380999" y="6020074"/>
            <a:ext cx="7189385" cy="830997"/>
          </a:xfrm>
          <a:prstGeom prst="rect">
            <a:avLst/>
          </a:prstGeom>
        </p:spPr>
        <p:txBody>
          <a:bodyPr wrap="square">
            <a:spAutoFit/>
          </a:bodyPr>
          <a:lstStyle/>
          <a:p>
            <a:r>
              <a:rPr lang="en-US" sz="2400" b="1" dirty="0" err="1" smtClean="0">
                <a:solidFill>
                  <a:srgbClr val="0070C0"/>
                </a:solidFill>
                <a:latin typeface="Arial" pitchFamily="34" charset="0"/>
                <a:cs typeface="Arial" pitchFamily="34" charset="0"/>
              </a:rPr>
              <a:t>Vận</a:t>
            </a:r>
            <a:r>
              <a:rPr lang="en-US" sz="2400" b="1" dirty="0" smtClean="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tốc</a:t>
            </a:r>
            <a:r>
              <a:rPr lang="en-US" sz="2400" b="1" dirty="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lắng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đổi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môi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lưu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tĩnh</a:t>
            </a:r>
            <a:r>
              <a:rPr lang="en-US" sz="2400" dirty="0" smtClean="0">
                <a:latin typeface="Arial" pitchFamily="34" charset="0"/>
                <a:cs typeface="Arial" pitchFamily="34" charset="0"/>
              </a:rPr>
              <a:t> ở </a:t>
            </a:r>
            <a:r>
              <a:rPr lang="en-US" sz="2400" dirty="0" err="1" smtClean="0">
                <a:latin typeface="Arial" pitchFamily="34" charset="0"/>
                <a:cs typeface="Arial" pitchFamily="34" charset="0"/>
              </a:rPr>
              <a:t>trạng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bằng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a:t>
            </a:r>
            <a:endParaRPr lang="en-US" sz="2400" dirty="0"/>
          </a:p>
        </p:txBody>
      </p:sp>
      <p:sp>
        <p:nvSpPr>
          <p:cNvPr id="18" name="Rectangle 17"/>
          <p:cNvSpPr/>
          <p:nvPr/>
        </p:nvSpPr>
        <p:spPr>
          <a:xfrm>
            <a:off x="0" y="0"/>
            <a:ext cx="9144000"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9.</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Lắng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trong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trường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trọng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lực</a:t>
            </a:r>
            <a:endParaRPr lang="en-US" sz="3200" b="1" dirty="0" smtClean="0">
              <a:solidFill>
                <a:srgbClr val="0000FF"/>
              </a:solidFill>
              <a:latin typeface="Arial" pitchFamily="34" charset="0"/>
              <a:cs typeface="Arial" pitchFamily="34" charset="0"/>
            </a:endParaRPr>
          </a:p>
        </p:txBody>
      </p:sp>
      <p:sp>
        <p:nvSpPr>
          <p:cNvPr id="1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9</a:t>
            </a:fld>
            <a:r>
              <a:rPr lang="en-US" sz="1600" dirty="0" smtClean="0">
                <a:latin typeface="Arial" pitchFamily="34" charset="0"/>
                <a:cs typeface="Arial" pitchFamily="34" charset="0"/>
              </a:rPr>
              <a:t>/62</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53419617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quot;/&gt;&lt;property id=&quot;20307&quot; value=&quot;316&quot;/&gt;&lt;/object&gt;&lt;object type=&quot;3&quot; unique_id=&quot;10004&quot;&gt;&lt;property id=&quot;20148&quot; value=&quot;5&quot;/&gt;&lt;property id=&quot;20300&quot; value=&quot;Slide 2&quot;/&gt;&lt;property id=&quot;20307&quot; value=&quot;323&quot;/&gt;&lt;/object&gt;&lt;object type=&quot;3&quot; unique_id=&quot;10005&quot;&gt;&lt;property id=&quot;20148&quot; value=&quot;5&quot;/&gt;&lt;property id=&quot;20300&quot; value=&quot;Slide 3&quot;/&gt;&lt;property id=&quot;20307&quot; value=&quot;325&quot;/&gt;&lt;/object&gt;&lt;object type=&quot;3&quot; unique_id=&quot;10006&quot;&gt;&lt;property id=&quot;20148&quot; value=&quot;5&quot;/&gt;&lt;property id=&quot;20300&quot; value=&quot;Slide 4&quot;/&gt;&lt;property id=&quot;20307&quot; value=&quot;326&quot;/&gt;&lt;/object&gt;&lt;object type=&quot;3&quot; unique_id=&quot;10007&quot;&gt;&lt;property id=&quot;20148&quot; value=&quot;5&quot;/&gt;&lt;property id=&quot;20300&quot; value=&quot;Slide 5&quot;/&gt;&lt;property id=&quot;20307&quot; value=&quot;327&quot;/&gt;&lt;/object&gt;&lt;object type=&quot;3&quot; unique_id=&quot;10008&quot;&gt;&lt;property id=&quot;20148&quot; value=&quot;5&quot;/&gt;&lt;property id=&quot;20300&quot; value=&quot;Slide 6&quot;/&gt;&lt;property id=&quot;20307&quot; value=&quot;328&quot;/&gt;&lt;/object&gt;&lt;object type=&quot;3&quot; unique_id=&quot;10009&quot;&gt;&lt;property id=&quot;20148&quot; value=&quot;5&quot;/&gt;&lt;property id=&quot;20300&quot; value=&quot;Slide 7&quot;/&gt;&lt;property id=&quot;20307&quot; value=&quot;324&quot;/&gt;&lt;/object&gt;&lt;object type=&quot;3&quot; unique_id=&quot;10010&quot;&gt;&lt;property id=&quot;20148&quot; value=&quot;5&quot;/&gt;&lt;property id=&quot;20300&quot; value=&quot;Slide 8&quot;/&gt;&lt;property id=&quot;20307&quot; value=&quot;330&quot;/&gt;&lt;/object&gt;&lt;object type=&quot;3&quot; unique_id=&quot;10011&quot;&gt;&lt;property id=&quot;20148&quot; value=&quot;5&quot;/&gt;&lt;property id=&quot;20300&quot; value=&quot;Slide 9&quot;/&gt;&lt;property id=&quot;20307&quot; value=&quot;331&quot;/&gt;&lt;/object&gt;&lt;object type=&quot;3&quot; unique_id=&quot;10012&quot;&gt;&lt;property id=&quot;20148&quot; value=&quot;5&quot;/&gt;&lt;property id=&quot;20300&quot; value=&quot;Slide 10&quot;/&gt;&lt;property id=&quot;20307&quot; value=&quot;329&quot;/&gt;&lt;/object&gt;&lt;object type=&quot;3&quot; unique_id=&quot;10013&quot;&gt;&lt;property id=&quot;20148&quot; value=&quot;5&quot;/&gt;&lt;property id=&quot;20300&quot; value=&quot;Slide 11&quot;/&gt;&lt;property id=&quot;20307&quot; value=&quot;333&quot;/&gt;&lt;/object&gt;&lt;object type=&quot;3&quot; unique_id=&quot;10014&quot;&gt;&lt;property id=&quot;20148&quot; value=&quot;5&quot;/&gt;&lt;property id=&quot;20300&quot; value=&quot;Slide 12&quot;/&gt;&lt;property id=&quot;20307&quot; value=&quot;390&quot;/&gt;&lt;/object&gt;&lt;object type=&quot;3&quot; unique_id=&quot;10015&quot;&gt;&lt;property id=&quot;20148&quot; value=&quot;5&quot;/&gt;&lt;property id=&quot;20300&quot; value=&quot;Slide 13&quot;/&gt;&lt;property id=&quot;20307&quot; value=&quot;395&quot;/&gt;&lt;/object&gt;&lt;object type=&quot;3&quot; unique_id=&quot;10016&quot;&gt;&lt;property id=&quot;20148&quot; value=&quot;5&quot;/&gt;&lt;property id=&quot;20300&quot; value=&quot;Slide 14&quot;/&gt;&lt;property id=&quot;20307&quot; value=&quot;396&quot;/&gt;&lt;/object&gt;&lt;object type=&quot;3&quot; unique_id=&quot;10017&quot;&gt;&lt;property id=&quot;20148&quot; value=&quot;5&quot;/&gt;&lt;property id=&quot;20300&quot; value=&quot;Slide 15&quot;/&gt;&lt;property id=&quot;20307&quot; value=&quot;332&quot;/&gt;&lt;/object&gt;&lt;object type=&quot;3&quot; unique_id=&quot;10018&quot;&gt;&lt;property id=&quot;20148&quot; value=&quot;5&quot;/&gt;&lt;property id=&quot;20300&quot; value=&quot;Slide 16&quot;/&gt;&lt;property id=&quot;20307&quot; value=&quot;388&quot;/&gt;&lt;/object&gt;&lt;object type=&quot;3&quot; unique_id=&quot;10019&quot;&gt;&lt;property id=&quot;20148&quot; value=&quot;5&quot;/&gt;&lt;property id=&quot;20300&quot; value=&quot;Slide 17&quot;/&gt;&lt;property id=&quot;20307&quot; value=&quot;393&quot;/&gt;&lt;/object&gt;&lt;object type=&quot;3&quot; unique_id=&quot;10020&quot;&gt;&lt;property id=&quot;20148&quot; value=&quot;5&quot;/&gt;&lt;property id=&quot;20300&quot; value=&quot;Slide 18&quot;/&gt;&lt;property id=&quot;20307&quot; value=&quot;334&quot;/&gt;&lt;/object&gt;&lt;object type=&quot;3&quot; unique_id=&quot;10021&quot;&gt;&lt;property id=&quot;20148&quot; value=&quot;5&quot;/&gt;&lt;property id=&quot;20300&quot; value=&quot;Slide 19&quot;/&gt;&lt;property id=&quot;20307&quot; value=&quot;335&quot;/&gt;&lt;/object&gt;&lt;object type=&quot;3&quot; unique_id=&quot;10022&quot;&gt;&lt;property id=&quot;20148&quot; value=&quot;5&quot;/&gt;&lt;property id=&quot;20300&quot; value=&quot;Slide 20&quot;/&gt;&lt;property id=&quot;20307&quot; value=&quot;387&quot;/&gt;&lt;/object&gt;&lt;object type=&quot;3&quot; unique_id=&quot;10023&quot;&gt;&lt;property id=&quot;20148&quot; value=&quot;5&quot;/&gt;&lt;property id=&quot;20300&quot; value=&quot;Slide 21&quot;/&gt;&lt;property id=&quot;20307&quot; value=&quot;394&quot;/&gt;&lt;/object&gt;&lt;object type=&quot;3&quot; unique_id=&quot;10024&quot;&gt;&lt;property id=&quot;20148&quot; value=&quot;5&quot;/&gt;&lt;property id=&quot;20300&quot; value=&quot;Slide 22&quot;/&gt;&lt;property id=&quot;20307&quot; value=&quot;336&quot;/&gt;&lt;/object&gt;&lt;object type=&quot;3&quot; unique_id=&quot;10025&quot;&gt;&lt;property id=&quot;20148&quot; value=&quot;5&quot;/&gt;&lt;property id=&quot;20300&quot; value=&quot;Slide 23&quot;/&gt;&lt;property id=&quot;20307&quot; value=&quot;339&quot;/&gt;&lt;/object&gt;&lt;object type=&quot;3&quot; unique_id=&quot;10026&quot;&gt;&lt;property id=&quot;20148&quot; value=&quot;5&quot;/&gt;&lt;property id=&quot;20300&quot; value=&quot;Slide 24&quot;/&gt;&lt;property id=&quot;20307&quot; value=&quot;337&quot;/&gt;&lt;/object&gt;&lt;object type=&quot;3&quot; unique_id=&quot;10027&quot;&gt;&lt;property id=&quot;20148&quot; value=&quot;5&quot;/&gt;&lt;property id=&quot;20300&quot; value=&quot;Slide 25&quot;/&gt;&lt;property id=&quot;20307&quot; value=&quot;338&quot;/&gt;&lt;/object&gt;&lt;object type=&quot;3&quot; unique_id=&quot;10028&quot;&gt;&lt;property id=&quot;20148&quot; value=&quot;5&quot;/&gt;&lt;property id=&quot;20300&quot; value=&quot;Slide 26&quot;/&gt;&lt;property id=&quot;20307&quot; value=&quot;340&quot;/&gt;&lt;/object&gt;&lt;object type=&quot;3&quot; unique_id=&quot;10029&quot;&gt;&lt;property id=&quot;20148&quot; value=&quot;5&quot;/&gt;&lt;property id=&quot;20300&quot; value=&quot;Slide 27&quot;/&gt;&lt;property id=&quot;20307&quot; value=&quot;341&quot;/&gt;&lt;/object&gt;&lt;object type=&quot;3&quot; unique_id=&quot;10030&quot;&gt;&lt;property id=&quot;20148&quot; value=&quot;5&quot;/&gt;&lt;property id=&quot;20300&quot; value=&quot;Slide 28&quot;/&gt;&lt;property id=&quot;20307&quot; value=&quot;342&quot;/&gt;&lt;/object&gt;&lt;object type=&quot;3&quot; unique_id=&quot;10031&quot;&gt;&lt;property id=&quot;20148&quot; value=&quot;5&quot;/&gt;&lt;property id=&quot;20300&quot; value=&quot;Slide 29&quot;/&gt;&lt;property id=&quot;20307&quot; value=&quot;346&quot;/&gt;&lt;/object&gt;&lt;object type=&quot;3&quot; unique_id=&quot;10032&quot;&gt;&lt;property id=&quot;20148&quot; value=&quot;5&quot;/&gt;&lt;property id=&quot;20300&quot; value=&quot;Slide 30&quot;/&gt;&lt;property id=&quot;20307&quot; value=&quot;343&quot;/&gt;&lt;/object&gt;&lt;object type=&quot;3&quot; unique_id=&quot;10033&quot;&gt;&lt;property id=&quot;20148&quot; value=&quot;5&quot;/&gt;&lt;property id=&quot;20300&quot; value=&quot;Slide 31&quot;/&gt;&lt;property id=&quot;20307&quot; value=&quot;345&quot;/&gt;&lt;/object&gt;&lt;object type=&quot;3&quot; unique_id=&quot;10034&quot;&gt;&lt;property id=&quot;20148&quot; value=&quot;5&quot;/&gt;&lt;property id=&quot;20300&quot; value=&quot;Slide 32&quot;/&gt;&lt;property id=&quot;20307&quot; value=&quot;347&quot;/&gt;&lt;/object&gt;&lt;object type=&quot;3&quot; unique_id=&quot;10035&quot;&gt;&lt;property id=&quot;20148&quot; value=&quot;5&quot;/&gt;&lt;property id=&quot;20300&quot; value=&quot;Slide 33&quot;/&gt;&lt;property id=&quot;20307&quot; value=&quot;348&quot;/&gt;&lt;/object&gt;&lt;object type=&quot;3&quot; unique_id=&quot;10036&quot;&gt;&lt;property id=&quot;20148&quot; value=&quot;5&quot;/&gt;&lt;property id=&quot;20300&quot; value=&quot;Slide 34&quot;/&gt;&lt;property id=&quot;20307&quot; value=&quot;349&quot;/&gt;&lt;/object&gt;&lt;object type=&quot;3&quot; unique_id=&quot;10037&quot;&gt;&lt;property id=&quot;20148&quot; value=&quot;5&quot;/&gt;&lt;property id=&quot;20300&quot; value=&quot;Slide 35&quot;/&gt;&lt;property id=&quot;20307&quot; value=&quot;350&quot;/&gt;&lt;/object&gt;&lt;object type=&quot;3&quot; unique_id=&quot;10038&quot;&gt;&lt;property id=&quot;20148&quot; value=&quot;5&quot;/&gt;&lt;property id=&quot;20300&quot; value=&quot;Slide 36&quot;/&gt;&lt;property id=&quot;20307&quot; value=&quot;351&quot;/&gt;&lt;/object&gt;&lt;object type=&quot;3&quot; unique_id=&quot;10039&quot;&gt;&lt;property id=&quot;20148&quot; value=&quot;5&quot;/&gt;&lt;property id=&quot;20300&quot; value=&quot;Slide 37&quot;/&gt;&lt;property id=&quot;20307&quot; value=&quot;352&quot;/&gt;&lt;/object&gt;&lt;object type=&quot;3&quot; unique_id=&quot;10040&quot;&gt;&lt;property id=&quot;20148&quot; value=&quot;5&quot;/&gt;&lt;property id=&quot;20300&quot; value=&quot;Slide 38&quot;/&gt;&lt;property id=&quot;20307&quot; value=&quot;353&quot;/&gt;&lt;/object&gt;&lt;object type=&quot;3&quot; unique_id=&quot;10041&quot;&gt;&lt;property id=&quot;20148&quot; value=&quot;5&quot;/&gt;&lt;property id=&quot;20300&quot; value=&quot;Slide 39&quot;/&gt;&lt;property id=&quot;20307&quot; value=&quot;354&quot;/&gt;&lt;/object&gt;&lt;object type=&quot;3&quot; unique_id=&quot;10042&quot;&gt;&lt;property id=&quot;20148&quot; value=&quot;5&quot;/&gt;&lt;property id=&quot;20300&quot; value=&quot;Slide 40&quot;/&gt;&lt;property id=&quot;20307&quot; value=&quot;355&quot;/&gt;&lt;/object&gt;&lt;object type=&quot;3&quot; unique_id=&quot;10043&quot;&gt;&lt;property id=&quot;20148&quot; value=&quot;5&quot;/&gt;&lt;property id=&quot;20300&quot; value=&quot;Slide 41&quot;/&gt;&lt;property id=&quot;20307&quot; value=&quot;356&quot;/&gt;&lt;/object&gt;&lt;object type=&quot;3&quot; unique_id=&quot;10044&quot;&gt;&lt;property id=&quot;20148&quot; value=&quot;5&quot;/&gt;&lt;property id=&quot;20300&quot; value=&quot;Slide 42&quot;/&gt;&lt;property id=&quot;20307&quot; value=&quot;392&quot;/&gt;&lt;/object&gt;&lt;object type=&quot;3&quot; unique_id=&quot;10045&quot;&gt;&lt;property id=&quot;20148&quot; value=&quot;5&quot;/&gt;&lt;property id=&quot;20300&quot; value=&quot;Slide 43&quot;/&gt;&lt;property id=&quot;20307&quot; value=&quot;357&quot;/&gt;&lt;/object&gt;&lt;object type=&quot;3&quot; unique_id=&quot;10046&quot;&gt;&lt;property id=&quot;20148&quot; value=&quot;5&quot;/&gt;&lt;property id=&quot;20300&quot; value=&quot;Slide 44&quot;/&gt;&lt;property id=&quot;20307&quot; value=&quot;358&quot;/&gt;&lt;/object&gt;&lt;object type=&quot;3&quot; unique_id=&quot;10047&quot;&gt;&lt;property id=&quot;20148&quot; value=&quot;5&quot;/&gt;&lt;property id=&quot;20300&quot; value=&quot;Slide 45&quot;/&gt;&lt;property id=&quot;20307&quot; value=&quot;371&quot;/&gt;&lt;/object&gt;&lt;object type=&quot;3&quot; unique_id=&quot;10048&quot;&gt;&lt;property id=&quot;20148&quot; value=&quot;5&quot;/&gt;&lt;property id=&quot;20300&quot; value=&quot;Slide 46&quot;/&gt;&lt;property id=&quot;20307&quot; value=&quot;359&quot;/&gt;&lt;/object&gt;&lt;object type=&quot;3&quot; unique_id=&quot;10049&quot;&gt;&lt;property id=&quot;20148&quot; value=&quot;5&quot;/&gt;&lt;property id=&quot;20300&quot; value=&quot;Slide 47&quot;/&gt;&lt;property id=&quot;20307&quot; value=&quot;360&quot;/&gt;&lt;/object&gt;&lt;object type=&quot;3&quot; unique_id=&quot;10050&quot;&gt;&lt;property id=&quot;20148&quot; value=&quot;5&quot;/&gt;&lt;property id=&quot;20300&quot; value=&quot;Slide 48&quot;/&gt;&lt;property id=&quot;20307&quot; value=&quot;361&quot;/&gt;&lt;/object&gt;&lt;object type=&quot;3&quot; unique_id=&quot;10051&quot;&gt;&lt;property id=&quot;20148&quot; value=&quot;5&quot;/&gt;&lt;property id=&quot;20300&quot; value=&quot;Slide 49&quot;/&gt;&lt;property id=&quot;20307&quot; value=&quot;362&quot;/&gt;&lt;/object&gt;&lt;object type=&quot;3&quot; unique_id=&quot;10052&quot;&gt;&lt;property id=&quot;20148&quot; value=&quot;5&quot;/&gt;&lt;property id=&quot;20300&quot; value=&quot;Slide 50&quot;/&gt;&lt;property id=&quot;20307&quot; value=&quot;363&quot;/&gt;&lt;/object&gt;&lt;object type=&quot;3&quot; unique_id=&quot;10053&quot;&gt;&lt;property id=&quot;20148&quot; value=&quot;5&quot;/&gt;&lt;property id=&quot;20300&quot; value=&quot;Slide 51&quot;/&gt;&lt;property id=&quot;20307&quot; value=&quot;364&quot;/&gt;&lt;/object&gt;&lt;object type=&quot;3&quot; unique_id=&quot;10054&quot;&gt;&lt;property id=&quot;20148&quot; value=&quot;5&quot;/&gt;&lt;property id=&quot;20300&quot; value=&quot;Slide 52&quot;/&gt;&lt;property id=&quot;20307&quot; value=&quot;366&quot;/&gt;&lt;/object&gt;&lt;object type=&quot;3&quot; unique_id=&quot;10055&quot;&gt;&lt;property id=&quot;20148&quot; value=&quot;5&quot;/&gt;&lt;property id=&quot;20300&quot; value=&quot;Slide 53&quot;/&gt;&lt;property id=&quot;20307&quot; value=&quot;367&quot;/&gt;&lt;/object&gt;&lt;object type=&quot;3&quot; unique_id=&quot;10056&quot;&gt;&lt;property id=&quot;20148&quot; value=&quot;5&quot;/&gt;&lt;property id=&quot;20300&quot; value=&quot;Slide 54&quot;/&gt;&lt;property id=&quot;20307&quot; value=&quot;374&quot;/&gt;&lt;/object&gt;&lt;object type=&quot;3&quot; unique_id=&quot;10057&quot;&gt;&lt;property id=&quot;20148&quot; value=&quot;5&quot;/&gt;&lt;property id=&quot;20300&quot; value=&quot;Slide 55&quot;/&gt;&lt;property id=&quot;20307&quot; value=&quot;369&quot;/&gt;&lt;/object&gt;&lt;object type=&quot;3&quot; unique_id=&quot;10058&quot;&gt;&lt;property id=&quot;20148&quot; value=&quot;5&quot;/&gt;&lt;property id=&quot;20300&quot; value=&quot;Slide 56&quot;/&gt;&lt;property id=&quot;20307&quot; value=&quot;365&quot;/&gt;&lt;/object&gt;&lt;object type=&quot;3&quot; unique_id=&quot;10059&quot;&gt;&lt;property id=&quot;20148&quot; value=&quot;5&quot;/&gt;&lt;property id=&quot;20300&quot; value=&quot;Slide 57&quot;/&gt;&lt;property id=&quot;20307&quot; value=&quot;370&quot;/&gt;&lt;/object&gt;&lt;object type=&quot;3&quot; unique_id=&quot;10060&quot;&gt;&lt;property id=&quot;20148&quot; value=&quot;5&quot;/&gt;&lt;property id=&quot;20300&quot; value=&quot;Slide 58&quot;/&gt;&lt;property id=&quot;20307&quot; value=&quot;372&quot;/&gt;&lt;/object&gt;&lt;object type=&quot;3&quot; unique_id=&quot;10061&quot;&gt;&lt;property id=&quot;20148&quot; value=&quot;5&quot;/&gt;&lt;property id=&quot;20300&quot; value=&quot;Slide 59&quot;/&gt;&lt;property id=&quot;20307&quot; value=&quot;375&quot;/&gt;&lt;/object&gt;&lt;object type=&quot;3&quot; unique_id=&quot;10062&quot;&gt;&lt;property id=&quot;20148&quot; value=&quot;5&quot;/&gt;&lt;property id=&quot;20300&quot; value=&quot;Slide 60&quot;/&gt;&lt;property id=&quot;20307&quot; value=&quot;377&quot;/&gt;&lt;/object&gt;&lt;object type=&quot;3&quot; unique_id=&quot;10063&quot;&gt;&lt;property id=&quot;20148&quot; value=&quot;5&quot;/&gt;&lt;property id=&quot;20300&quot; value=&quot;Slide 61&quot;/&gt;&lt;property id=&quot;20307&quot; value=&quot;378&quot;/&gt;&lt;/object&gt;&lt;object type=&quot;3&quot; unique_id=&quot;10064&quot;&gt;&lt;property id=&quot;20148&quot; value=&quot;5&quot;/&gt;&lt;property id=&quot;20300&quot; value=&quot;Slide 62&quot;/&gt;&lt;property id=&quot;20307&quot; value=&quot;376&quot;/&gt;&lt;/object&gt;&lt;object type=&quot;3&quot; unique_id=&quot;10065&quot;&gt;&lt;property id=&quot;20148&quot; value=&quot;5&quot;/&gt;&lt;property id=&quot;20300&quot; value=&quot;Slide 63&quot;/&gt;&lt;property id=&quot;20307&quot; value=&quot;379&quot;/&gt;&lt;/object&gt;&lt;object type=&quot;3&quot; unique_id=&quot;10066&quot;&gt;&lt;property id=&quot;20148&quot; value=&quot;5&quot;/&gt;&lt;property id=&quot;20300&quot; value=&quot;Slide 64&quot;/&gt;&lt;property id=&quot;20307&quot; value=&quot;380&quot;/&gt;&lt;/object&gt;&lt;object type=&quot;3&quot; unique_id=&quot;10067&quot;&gt;&lt;property id=&quot;20148&quot; value=&quot;5&quot;/&gt;&lt;property id=&quot;20300&quot; value=&quot;Slide 65&quot;/&gt;&lt;property id=&quot;20307&quot; value=&quot;381&quot;/&gt;&lt;/object&gt;&lt;object type=&quot;3&quot; unique_id=&quot;10068&quot;&gt;&lt;property id=&quot;20148&quot; value=&quot;5&quot;/&gt;&lt;property id=&quot;20300&quot; value=&quot;Slide 66&quot;/&gt;&lt;property id=&quot;20307&quot; value=&quot;382&quot;/&gt;&lt;/object&gt;&lt;object type=&quot;3&quot; unique_id=&quot;10069&quot;&gt;&lt;property id=&quot;20148&quot; value=&quot;5&quot;/&gt;&lt;property id=&quot;20300&quot; value=&quot;Slide 67&quot;/&gt;&lt;property id=&quot;20307&quot; value=&quot;385&quot;/&gt;&lt;/object&gt;&lt;object type=&quot;3&quot; unique_id=&quot;10070&quot;&gt;&lt;property id=&quot;20148&quot; value=&quot;5&quot;/&gt;&lt;property id=&quot;20300&quot; value=&quot;Slide 68&quot;/&gt;&lt;property id=&quot;20307&quot; value=&quot;384&quot;/&gt;&lt;/object&gt;&lt;object type=&quot;3&quot; unique_id=&quot;10071&quot;&gt;&lt;property id=&quot;20148&quot; value=&quot;5&quot;/&gt;&lt;property id=&quot;20300&quot; value=&quot;Slide 69&quot;/&gt;&lt;property id=&quot;20307&quot; value=&quot;383&quot;/&gt;&lt;/object&gt;&lt;object type=&quot;3&quot; unique_id=&quot;10072&quot;&gt;&lt;property id=&quot;20148&quot; value=&quot;5&quot;/&gt;&lt;property id=&quot;20300&quot; value=&quot;Slide 70&quot;/&gt;&lt;property id=&quot;20307&quot; value=&quot;389&quot;/&gt;&lt;/object&gt;&lt;object type=&quot;3&quot; unique_id=&quot;10073&quot;&gt;&lt;property id=&quot;20148&quot; value=&quot;5&quot;/&gt;&lt;property id=&quot;20300&quot; value=&quot;Slide 71&quot;/&gt;&lt;property id=&quot;20307&quot; value=&quot;391&quot;/&gt;&lt;/object&gt;&lt;object type=&quot;3&quot; unique_id=&quot;10074&quot;&gt;&lt;property id=&quot;20148&quot; value=&quot;5&quot;/&gt;&lt;property id=&quot;20300&quot; value=&quot;Slide 72&quot;/&gt;&lt;property id=&quot;20307&quot; value=&quot;397&quot;/&gt;&lt;/object&gt;&lt;object type=&quot;3&quot; unique_id=&quot;10075&quot;&gt;&lt;property id=&quot;20148&quot; value=&quot;5&quot;/&gt;&lt;property id=&quot;20300&quot; value=&quot;Slide 73&quot;/&gt;&lt;property id=&quot;20307&quot; value=&quot;386&quot;/&gt;&lt;/object&gt;&lt;/object&gt;&lt;object type=&quot;8&quot; unique_id=&quot;10150&quot;&gt;&lt;/object&gt;&lt;/object&gt;&lt;/database&gt;"/>
  <p:tag name="MMPROD_NEXTUNIQUEID" val="10009"/>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42692</TotalTime>
  <Words>6200</Words>
  <Application>Microsoft Office PowerPoint</Application>
  <PresentationFormat>On-screen Show (4:3)</PresentationFormat>
  <Paragraphs>717</Paragraphs>
  <Slides>73</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3" baseType="lpstr">
      <vt:lpstr>맑은 고딕</vt:lpstr>
      <vt:lpstr>Arial</vt:lpstr>
      <vt:lpstr>Arial (Body)</vt:lpstr>
      <vt:lpstr>Calibri</vt:lpstr>
      <vt:lpstr>Courier New</vt:lpstr>
      <vt:lpstr>Symbol</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Bang Chu Cai Bang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Mr ProGhost</dc:creator>
  <cp:lastModifiedBy>Satellite</cp:lastModifiedBy>
  <cp:revision>1771</cp:revision>
  <cp:lastPrinted>2014-05-17T08:56:35Z</cp:lastPrinted>
  <dcterms:created xsi:type="dcterms:W3CDTF">2012-04-20T13:18:20Z</dcterms:created>
  <dcterms:modified xsi:type="dcterms:W3CDTF">2017-12-05T01:42:27Z</dcterms:modified>
</cp:coreProperties>
</file>